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94" r:id="rId3"/>
    <p:sldId id="291" r:id="rId4"/>
    <p:sldId id="292" r:id="rId5"/>
    <p:sldId id="280" r:id="rId6"/>
    <p:sldId id="295" r:id="rId7"/>
    <p:sldId id="258" r:id="rId8"/>
    <p:sldId id="259" r:id="rId9"/>
    <p:sldId id="260" r:id="rId10"/>
    <p:sldId id="296" r:id="rId11"/>
    <p:sldId id="263" r:id="rId12"/>
    <p:sldId id="264" r:id="rId13"/>
    <p:sldId id="265" r:id="rId14"/>
    <p:sldId id="266" r:id="rId15"/>
    <p:sldId id="272" r:id="rId16"/>
    <p:sldId id="269" r:id="rId17"/>
    <p:sldId id="270" r:id="rId18"/>
    <p:sldId id="276" r:id="rId19"/>
    <p:sldId id="273" r:id="rId20"/>
    <p:sldId id="281" r:id="rId21"/>
    <p:sldId id="287" r:id="rId22"/>
    <p:sldId id="289" r:id="rId23"/>
    <p:sldId id="290" r:id="rId24"/>
    <p:sldId id="293" r:id="rId25"/>
    <p:sldId id="297" r:id="rId26"/>
    <p:sldId id="286"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506F19-BE0F-4E3C-BE17-00B299EE14BE}" v="3" dt="2024-09-15T15:22:51.2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72397" autoAdjust="0"/>
  </p:normalViewPr>
  <p:slideViewPr>
    <p:cSldViewPr snapToGrid="0" snapToObjects="1" showGuides="1">
      <p:cViewPr varScale="1">
        <p:scale>
          <a:sx n="43" d="100"/>
          <a:sy n="43" d="100"/>
        </p:scale>
        <p:origin x="1468" y="3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8F6CB4-A8F1-45BE-B044-2959F55C4088}" type="datetimeFigureOut">
              <a:rPr lang="en-GB" smtClean="0"/>
              <a:t>22/09/2024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D4E91-55A4-45DC-A91F-9B941E8B4C3D}" type="slidenum">
              <a:rPr lang="en-GB" smtClean="0"/>
              <a:t>‹#›</a:t>
            </a:fld>
            <a:endParaRPr lang="en-GB"/>
          </a:p>
        </p:txBody>
      </p:sp>
    </p:spTree>
    <p:extLst>
      <p:ext uri="{BB962C8B-B14F-4D97-AF65-F5344CB8AC3E}">
        <p14:creationId xmlns:p14="http://schemas.microsoft.com/office/powerpoint/2010/main" val="3744399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GB" sz="1200" b="1" dirty="0">
                <a:solidFill>
                  <a:schemeClr val="tx1"/>
                </a:solidFill>
                <a:effectLst/>
                <a:latin typeface="+mj-lt"/>
                <a:ea typeface="Helvetica Neue"/>
                <a:cs typeface="Helvetica Neue"/>
              </a:rPr>
              <a:t>Introduction (3 mins)</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Slide 1</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Welcome your parents to the Relationship and Health Education parent session.</a:t>
            </a:r>
            <a:endParaRPr lang="en-GB" sz="1200" dirty="0">
              <a:solidFill>
                <a:schemeClr val="tx1"/>
              </a:solidFill>
              <a:effectLst/>
              <a:latin typeface="+mj-lt"/>
              <a:ea typeface="Calibri" panose="020F0502020204030204" pitchFamily="34" charset="0"/>
              <a:cs typeface="Calibri"/>
            </a:endParaRPr>
          </a:p>
          <a:p>
            <a:pPr lvl="0" algn="l">
              <a:lnSpc>
                <a:spcPct val="100000"/>
              </a:lnSpc>
            </a:pPr>
            <a:r>
              <a:rPr lang="en-GB" sz="1200" dirty="0">
                <a:solidFill>
                  <a:schemeClr val="tx1"/>
                </a:solidFill>
                <a:effectLst/>
                <a:latin typeface="+mj-lt"/>
                <a:ea typeface="Helvetica Neue"/>
                <a:cs typeface="Helvetica Neue"/>
              </a:rPr>
              <a:t>In this brief introduction, explain:</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Font typeface="Arial" panose="020B0604020202020204" pitchFamily="34" charset="0"/>
              <a:buChar char="•"/>
            </a:pPr>
            <a:r>
              <a:rPr lang="en-GB" sz="1200" b="1" u="none" strike="noStrike" dirty="0">
                <a:solidFill>
                  <a:schemeClr val="tx1"/>
                </a:solidFill>
                <a:effectLst/>
                <a:latin typeface="+mj-lt"/>
                <a:ea typeface="Helvetica Neue"/>
                <a:cs typeface="Helvetica Neue"/>
              </a:rPr>
              <a:t>What</a:t>
            </a:r>
            <a:r>
              <a:rPr lang="en-GB" sz="1200" u="none" strike="noStrike" dirty="0">
                <a:solidFill>
                  <a:schemeClr val="tx1"/>
                </a:solidFill>
                <a:effectLst/>
                <a:latin typeface="+mj-lt"/>
                <a:ea typeface="Helvetica Neue"/>
                <a:cs typeface="Helvetica Neue"/>
              </a:rPr>
              <a:t> your school is doing (implementing a new Catholic ethos Relationship and Health Education programme that meets the government’s new statutory RSE guidelines) </a:t>
            </a:r>
            <a:endParaRPr lang="en-GB" sz="1200" u="none" strike="noStrike" dirty="0">
              <a:solidFill>
                <a:schemeClr val="tx1"/>
              </a:solidFill>
              <a:effectLst/>
              <a:latin typeface="+mj-lt"/>
              <a:ea typeface="Calibri" panose="020F0502020204030204" pitchFamily="34" charset="0"/>
            </a:endParaRPr>
          </a:p>
          <a:p>
            <a:pPr marL="171450" lvl="0" indent="-171450" algn="l">
              <a:lnSpc>
                <a:spcPct val="100000"/>
              </a:lnSpc>
              <a:buFont typeface="Arial" panose="020B0604020202020204" pitchFamily="34" charset="0"/>
              <a:buChar char="•"/>
            </a:pPr>
            <a:r>
              <a:rPr lang="en-GB" sz="1200" b="1" u="none" strike="noStrike" dirty="0">
                <a:solidFill>
                  <a:schemeClr val="tx1"/>
                </a:solidFill>
                <a:effectLst/>
                <a:latin typeface="+mj-lt"/>
                <a:ea typeface="Helvetica Neue"/>
                <a:cs typeface="Helvetica Neue"/>
              </a:rPr>
              <a:t>Why </a:t>
            </a:r>
            <a:r>
              <a:rPr lang="en-GB" sz="1200" u="none" strike="noStrike" dirty="0">
                <a:solidFill>
                  <a:schemeClr val="tx1"/>
                </a:solidFill>
                <a:effectLst/>
                <a:latin typeface="+mj-lt"/>
                <a:ea typeface="Helvetica Neue"/>
                <a:cs typeface="Helvetica Neue"/>
              </a:rPr>
              <a:t>your school is choosing to use the programme (e.g. recommended by the diocese/another school, to meet criteria for statutory RSE, growing partnership with Ten </a:t>
            </a:r>
            <a:r>
              <a:rPr lang="en-GB" sz="1200" u="none" strike="noStrike" dirty="0" err="1">
                <a:solidFill>
                  <a:schemeClr val="tx1"/>
                </a:solidFill>
                <a:effectLst/>
                <a:latin typeface="+mj-lt"/>
                <a:ea typeface="Helvetica Neue"/>
                <a:cs typeface="Helvetica Neue"/>
              </a:rPr>
              <a:t>Ten</a:t>
            </a:r>
            <a:r>
              <a:rPr lang="en-GB" sz="1200" u="none" strike="noStrike" dirty="0">
                <a:solidFill>
                  <a:schemeClr val="tx1"/>
                </a:solidFill>
                <a:effectLst/>
                <a:latin typeface="+mj-lt"/>
                <a:ea typeface="Helvetica Neue"/>
                <a:cs typeface="Helvetica Neue"/>
              </a:rPr>
              <a:t> Resources etc.) </a:t>
            </a:r>
            <a:endParaRPr lang="en-GB" sz="1200" u="none" strike="noStrike" dirty="0">
              <a:solidFill>
                <a:schemeClr val="tx1"/>
              </a:solidFill>
              <a:effectLst/>
              <a:latin typeface="+mj-lt"/>
              <a:ea typeface="Calibri" panose="020F0502020204030204" pitchFamily="34" charset="0"/>
            </a:endParaRPr>
          </a:p>
          <a:p>
            <a:pPr marL="171450" lvl="0" indent="-171450" algn="l">
              <a:lnSpc>
                <a:spcPct val="100000"/>
              </a:lnSpc>
              <a:buFont typeface="Arial" panose="020B0604020202020204" pitchFamily="34" charset="0"/>
              <a:buChar char="•"/>
            </a:pPr>
            <a:r>
              <a:rPr lang="en-GB" sz="1200" b="1" u="none" strike="noStrike" dirty="0">
                <a:solidFill>
                  <a:schemeClr val="tx1"/>
                </a:solidFill>
                <a:effectLst/>
                <a:latin typeface="+mj-lt"/>
                <a:ea typeface="Helvetica Neue"/>
                <a:cs typeface="Helvetica Neue"/>
              </a:rPr>
              <a:t>Who</a:t>
            </a:r>
            <a:r>
              <a:rPr lang="en-GB" sz="1200" u="none" strike="noStrike" dirty="0">
                <a:solidFill>
                  <a:schemeClr val="tx1"/>
                </a:solidFill>
                <a:effectLst/>
                <a:latin typeface="+mj-lt"/>
                <a:ea typeface="Helvetica Neue"/>
                <a:cs typeface="Helvetica Neue"/>
              </a:rPr>
              <a:t> Ten </a:t>
            </a:r>
            <a:r>
              <a:rPr lang="en-GB" sz="1200" u="none" strike="noStrike" dirty="0" err="1">
                <a:solidFill>
                  <a:schemeClr val="tx1"/>
                </a:solidFill>
                <a:effectLst/>
                <a:latin typeface="+mj-lt"/>
                <a:ea typeface="Helvetica Neue"/>
                <a:cs typeface="Helvetica Neue"/>
              </a:rPr>
              <a:t>Ten</a:t>
            </a:r>
            <a:r>
              <a:rPr lang="en-GB" sz="1200" u="none" strike="noStrike" dirty="0">
                <a:solidFill>
                  <a:schemeClr val="tx1"/>
                </a:solidFill>
                <a:effectLst/>
                <a:latin typeface="+mj-lt"/>
                <a:ea typeface="Helvetica Neue"/>
                <a:cs typeface="Helvetica Neue"/>
              </a:rPr>
              <a:t> Resources is (an award-winning theatre, film and educational organisation working in Catholic primary and secondary schools throughout the UK </a:t>
            </a:r>
            <a:endParaRPr lang="en-GB" sz="1200" u="none" strike="noStrike" dirty="0">
              <a:solidFill>
                <a:schemeClr val="tx1"/>
              </a:solidFill>
              <a:effectLst/>
              <a:latin typeface="+mj-lt"/>
              <a:ea typeface="Calibri" panose="020F0502020204030204" pitchFamily="34" charset="0"/>
            </a:endParaRPr>
          </a:p>
          <a:p>
            <a:pPr marL="171450" lvl="0" indent="-171450" algn="l">
              <a:lnSpc>
                <a:spcPct val="100000"/>
              </a:lnSpc>
              <a:buFont typeface="Arial" panose="020B0604020202020204" pitchFamily="34" charset="0"/>
              <a:buChar char="•"/>
            </a:pPr>
            <a:r>
              <a:rPr lang="en-GB" sz="1200" b="1" u="none" strike="noStrike" dirty="0">
                <a:solidFill>
                  <a:schemeClr val="tx1"/>
                </a:solidFill>
                <a:effectLst/>
                <a:latin typeface="+mj-lt"/>
                <a:ea typeface="Helvetica Neue"/>
                <a:cs typeface="Helvetica Neue"/>
              </a:rPr>
              <a:t>When</a:t>
            </a:r>
            <a:r>
              <a:rPr lang="en-GB" sz="1200" u="none" strike="noStrike" dirty="0">
                <a:solidFill>
                  <a:schemeClr val="tx1"/>
                </a:solidFill>
                <a:effectLst/>
                <a:latin typeface="+mj-lt"/>
                <a:ea typeface="Helvetica Neue"/>
                <a:cs typeface="Helvetica Neue"/>
              </a:rPr>
              <a:t> the programme will be rolled out in school</a:t>
            </a:r>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a:t>
            </a:fld>
            <a:endParaRPr lang="en-GB"/>
          </a:p>
        </p:txBody>
      </p:sp>
    </p:spTree>
    <p:extLst>
      <p:ext uri="{BB962C8B-B14F-4D97-AF65-F5344CB8AC3E}">
        <p14:creationId xmlns:p14="http://schemas.microsoft.com/office/powerpoint/2010/main" val="3031334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Module Two in detail (4 mins)</a:t>
            </a:r>
            <a:endParaRPr lang="en-US" sz="1200" dirty="0">
              <a:solidFill>
                <a:schemeClr val="tx1"/>
              </a:solidFill>
              <a:effectLst/>
              <a:latin typeface="+mj-lt"/>
              <a:ea typeface="Calibri" panose="020F0502020204030204" pitchFamily="34" charset="0"/>
            </a:endParaRPr>
          </a:p>
          <a:p>
            <a:pPr lvl="0" algn="l">
              <a:lnSpc>
                <a:spcPct val="100000"/>
              </a:lnSpc>
            </a:pPr>
            <a:endParaRPr lang="en-US" sz="1200" b="1" dirty="0">
              <a:solidFill>
                <a:schemeClr val="tx1"/>
              </a:solidFill>
              <a:effectLst/>
              <a:latin typeface="+mj-lt"/>
              <a:ea typeface="Helvetica Neue"/>
              <a:cs typeface="Helvetica Neue"/>
            </a:endParaRPr>
          </a:p>
          <a:p>
            <a:pPr lvl="0" algn="l">
              <a:lnSpc>
                <a:spcPct val="100000"/>
              </a:lnSpc>
            </a:pPr>
            <a:r>
              <a:rPr lang="en-US" sz="1200" b="1" dirty="0">
                <a:solidFill>
                  <a:schemeClr val="tx1"/>
                </a:solidFill>
                <a:effectLst/>
                <a:latin typeface="+mj-lt"/>
                <a:ea typeface="Helvetica Neue"/>
                <a:cs typeface="Helvetica Neue"/>
              </a:rPr>
              <a:t>Slide 13</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Module Two: Created to Love Others</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Using the text on screen, explain that </a:t>
            </a:r>
            <a:r>
              <a:rPr lang="en-US" sz="1200" b="1" dirty="0">
                <a:solidFill>
                  <a:schemeClr val="tx1"/>
                </a:solidFill>
                <a:effectLst/>
                <a:latin typeface="+mj-lt"/>
                <a:ea typeface="Helvetica Neue"/>
                <a:cs typeface="Helvetica Neue"/>
              </a:rPr>
              <a:t>Module Two: Created to Love Others </a:t>
            </a:r>
            <a:r>
              <a:rPr lang="en-US" sz="1200" dirty="0">
                <a:solidFill>
                  <a:schemeClr val="tx1"/>
                </a:solidFill>
                <a:effectLst/>
                <a:latin typeface="+mj-lt"/>
                <a:ea typeface="Helvetica Neue"/>
                <a:cs typeface="Helvetica Neue"/>
              </a:rPr>
              <a:t>explores the individual’s relationship with others. Building on the understanding that we have been created out of love and for love, this Module explores how we take this calling into our family, friendships and relationships, and teaches strategies for developing healthy relationships and keeping safe both online and in our daily lives.</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13</a:t>
            </a:fld>
            <a:endParaRPr lang="en-GB"/>
          </a:p>
        </p:txBody>
      </p:sp>
    </p:spTree>
    <p:extLst>
      <p:ext uri="{BB962C8B-B14F-4D97-AF65-F5344CB8AC3E}">
        <p14:creationId xmlns:p14="http://schemas.microsoft.com/office/powerpoint/2010/main" val="1585656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Slide 14</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At the start of </a:t>
            </a:r>
            <a:r>
              <a:rPr lang="en-US" sz="1200" b="1" dirty="0">
                <a:solidFill>
                  <a:schemeClr val="tx1"/>
                </a:solidFill>
                <a:effectLst/>
                <a:latin typeface="+mj-lt"/>
                <a:ea typeface="Helvetica Neue"/>
                <a:cs typeface="Helvetica Neue"/>
              </a:rPr>
              <a:t>each</a:t>
            </a:r>
            <a:r>
              <a:rPr lang="en-US" sz="1200" dirty="0">
                <a:solidFill>
                  <a:schemeClr val="tx1"/>
                </a:solidFill>
                <a:effectLst/>
                <a:latin typeface="+mj-lt"/>
                <a:ea typeface="Helvetica Neue"/>
                <a:cs typeface="Helvetica Neue"/>
              </a:rPr>
              <a:t> learning stage, we begin with a series of story sessions based on a key Gospel story which provides the religious foundation for the teaching that will follow. For example, through an imaginative retelling of the Prodigal Son, children deepen their understanding of the concept of sin and the importance of forgiveness in relationships.</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14</a:t>
            </a:fld>
            <a:endParaRPr lang="en-GB"/>
          </a:p>
        </p:txBody>
      </p:sp>
    </p:spTree>
    <p:extLst>
      <p:ext uri="{BB962C8B-B14F-4D97-AF65-F5344CB8AC3E}">
        <p14:creationId xmlns:p14="http://schemas.microsoft.com/office/powerpoint/2010/main" val="1490063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lgn="l">
              <a:lnSpc>
                <a:spcPct val="100000"/>
              </a:lnSpc>
            </a:pPr>
            <a:r>
              <a:rPr lang="en-GB" sz="1200" b="1" dirty="0">
                <a:solidFill>
                  <a:schemeClr val="tx1"/>
                </a:solidFill>
                <a:effectLst/>
                <a:latin typeface="+mj-lt"/>
                <a:ea typeface="Helvetica Neue"/>
                <a:cs typeface="Helvetica Neue"/>
              </a:rPr>
              <a:t>Slide 17</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b="1" dirty="0">
                <a:solidFill>
                  <a:schemeClr val="tx1"/>
                </a:solidFill>
                <a:effectLst/>
                <a:latin typeface="+mj-lt"/>
                <a:ea typeface="Helvetica Neue"/>
                <a:cs typeface="Helvetica Neue"/>
              </a:rPr>
              <a:t>Lower Key Stage Two</a:t>
            </a:r>
            <a:r>
              <a:rPr lang="en-GB" sz="1200" dirty="0">
                <a:solidFill>
                  <a:schemeClr val="tx1"/>
                </a:solidFill>
                <a:effectLst/>
                <a:latin typeface="+mj-lt"/>
                <a:ea typeface="Helvetica Neue"/>
                <a:cs typeface="Helvetica Neue"/>
              </a:rPr>
              <a:t> – The Unit 2, ‘Personal Relationships’ sessions help children to develop a more complex appreciation of different family structures and there are activities and strategies to help them develop healthy relationships with family and friends; here, they are also taught simplified CBT techniques for managing thoughts, feelings and actions. </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For Unit 3 ‘Life Online’, some </a:t>
            </a:r>
            <a:r>
              <a:rPr lang="en-GB" sz="1200" b="1" dirty="0">
                <a:solidFill>
                  <a:schemeClr val="tx1"/>
                </a:solidFill>
                <a:effectLst/>
                <a:latin typeface="+mj-lt"/>
                <a:ea typeface="Helvetica Neue"/>
                <a:cs typeface="Helvetica Neue"/>
              </a:rPr>
              <a:t>NSPCC</a:t>
            </a:r>
            <a:r>
              <a:rPr lang="en-GB" sz="1200" dirty="0">
                <a:solidFill>
                  <a:schemeClr val="tx1"/>
                </a:solidFill>
                <a:effectLst/>
                <a:latin typeface="+mj-lt"/>
                <a:ea typeface="Helvetica Neue"/>
                <a:cs typeface="Helvetica Neue"/>
              </a:rPr>
              <a:t> resources about online safety  have been incorporated as part of the programme and children will learn to think critically about what they encounter online and know how to access help if they come across inappropriate material online. </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Then in Unit 4 ‘Keeping Safe’, as well as teaching on bullying and abuse through a series of animated stories. Children will also learn in greater depth about the effects of drugs, alcohol and tobacco and how to make good choices concerning these as they get older. </a:t>
            </a:r>
            <a:endParaRPr lang="en-GB"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dirty="0"/>
          </a:p>
        </p:txBody>
      </p:sp>
      <p:sp>
        <p:nvSpPr>
          <p:cNvPr id="166" name="Google Shape;16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Slide 18</a:t>
            </a:r>
            <a:endParaRPr lang="en-US" sz="1200" dirty="0">
              <a:solidFill>
                <a:schemeClr val="tx1"/>
              </a:solidFill>
              <a:effectLst/>
              <a:latin typeface="+mj-lt"/>
              <a:ea typeface="Calibri" panose="020F0502020204030204" pitchFamily="34" charset="0"/>
            </a:endParaRPr>
          </a:p>
          <a:p>
            <a:pPr marL="457200" lvl="0" algn="l">
              <a:lnSpc>
                <a:spcPct val="100000"/>
              </a:lnSpc>
            </a:pPr>
            <a:r>
              <a:rPr lang="en-US" sz="1200" b="1" dirty="0">
                <a:solidFill>
                  <a:schemeClr val="tx1"/>
                </a:solidFill>
                <a:effectLst/>
                <a:latin typeface="+mj-lt"/>
                <a:ea typeface="Helvetica Neue"/>
                <a:cs typeface="Helvetica Neue"/>
              </a:rPr>
              <a:t>Upper Key Stage Two </a:t>
            </a:r>
            <a:r>
              <a:rPr lang="en-US" sz="1200" dirty="0">
                <a:solidFill>
                  <a:schemeClr val="tx1"/>
                </a:solidFill>
                <a:effectLst/>
                <a:latin typeface="+mj-lt"/>
                <a:ea typeface="Helvetica Neue"/>
                <a:cs typeface="Helvetica Neue"/>
              </a:rPr>
              <a:t>– The sessions for UKS2 in Unit 2 ‘Personal Relationships’ sessions aim to equip children with strategies for more complex experiences of relationships and conflict; this includes sessions that help children to identify and understand how to respond to spoken and unspoken pressure, the concept of consent and some practical demonstrations of this, and further teaching on how our thoughts and feelings have an impact on how we act.</a:t>
            </a:r>
            <a:endParaRPr lang="en-US" sz="1200" dirty="0">
              <a:solidFill>
                <a:schemeClr val="tx1"/>
              </a:solidFill>
              <a:effectLst/>
              <a:latin typeface="+mj-lt"/>
              <a:ea typeface="Calibri" panose="020F0502020204030204" pitchFamily="34" charset="0"/>
            </a:endParaRPr>
          </a:p>
          <a:p>
            <a:pPr marL="457200" lvl="0" algn="l">
              <a:lnSpc>
                <a:spcPct val="100000"/>
              </a:lnSpc>
            </a:pPr>
            <a:r>
              <a:rPr lang="en-US" sz="1200"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marL="457200" lvl="0" algn="l">
              <a:lnSpc>
                <a:spcPct val="100000"/>
              </a:lnSpc>
            </a:pPr>
            <a:r>
              <a:rPr lang="en-US" sz="1200" dirty="0">
                <a:solidFill>
                  <a:schemeClr val="tx1"/>
                </a:solidFill>
                <a:effectLst/>
                <a:latin typeface="+mj-lt"/>
                <a:ea typeface="Helvetica Neue"/>
                <a:cs typeface="Helvetica Neue"/>
              </a:rPr>
              <a:t>In Unit 3, Life Online, the </a:t>
            </a:r>
            <a:r>
              <a:rPr lang="en-US" sz="1200" dirty="0" err="1">
                <a:solidFill>
                  <a:schemeClr val="tx1"/>
                </a:solidFill>
                <a:effectLst/>
                <a:latin typeface="+mj-lt"/>
                <a:ea typeface="Helvetica Neue"/>
                <a:cs typeface="Helvetica Neue"/>
              </a:rPr>
              <a:t>programme</a:t>
            </a:r>
            <a:r>
              <a:rPr lang="en-US" sz="1200" dirty="0">
                <a:solidFill>
                  <a:schemeClr val="tx1"/>
                </a:solidFill>
                <a:effectLst/>
                <a:latin typeface="+mj-lt"/>
                <a:ea typeface="Helvetica Neue"/>
                <a:cs typeface="Helvetica Neue"/>
              </a:rPr>
              <a:t> explores the risks of sharing and chatting online at a level more appropriate to Years 5 and 6. </a:t>
            </a:r>
            <a:endParaRPr lang="en-US" sz="1200" dirty="0">
              <a:solidFill>
                <a:schemeClr val="tx1"/>
              </a:solidFill>
              <a:effectLst/>
              <a:latin typeface="+mj-lt"/>
              <a:ea typeface="Calibri" panose="020F0502020204030204" pitchFamily="34" charset="0"/>
            </a:endParaRPr>
          </a:p>
          <a:p>
            <a:pPr marL="457200" lvl="0" algn="l">
              <a:lnSpc>
                <a:spcPct val="100000"/>
              </a:lnSpc>
            </a:pPr>
            <a:r>
              <a:rPr lang="en-US" sz="1200"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marL="457200" lvl="0" algn="l">
              <a:lnSpc>
                <a:spcPct val="100000"/>
              </a:lnSpc>
            </a:pPr>
            <a:r>
              <a:rPr lang="en-US" sz="1200" dirty="0">
                <a:solidFill>
                  <a:schemeClr val="tx1"/>
                </a:solidFill>
                <a:effectLst/>
                <a:latin typeface="+mj-lt"/>
                <a:ea typeface="Helvetica Neue"/>
                <a:cs typeface="Helvetica Neue"/>
              </a:rPr>
              <a:t>In Unit 4 ‘Keeping Safe’, children gain a more complex understanding of different forms of abuse. They also explore how drugs, alcohol and tobacco can negatively affect people’s lifestyles and the body’s natural functioning, discuss how to make good choices even in pressured situations, and teach essential First Aid such as DR ABC and the recovery position.</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16</a:t>
            </a:fld>
            <a:endParaRPr lang="en-GB"/>
          </a:p>
        </p:txBody>
      </p:sp>
    </p:spTree>
    <p:extLst>
      <p:ext uri="{BB962C8B-B14F-4D97-AF65-F5344CB8AC3E}">
        <p14:creationId xmlns:p14="http://schemas.microsoft.com/office/powerpoint/2010/main" val="213118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Module Three in detail (2 mins)</a:t>
            </a:r>
            <a:endParaRPr lang="en-US" sz="1200" dirty="0">
              <a:solidFill>
                <a:schemeClr val="tx1"/>
              </a:solidFill>
              <a:effectLst/>
              <a:latin typeface="+mj-lt"/>
              <a:ea typeface="Calibri" panose="020F0502020204030204" pitchFamily="34" charset="0"/>
            </a:endParaRPr>
          </a:p>
          <a:p>
            <a:pPr lvl="0" algn="l">
              <a:lnSpc>
                <a:spcPct val="100000"/>
              </a:lnSpc>
            </a:pPr>
            <a:endParaRPr lang="en-US" sz="1200" b="1" dirty="0">
              <a:solidFill>
                <a:schemeClr val="tx1"/>
              </a:solidFill>
              <a:effectLst/>
              <a:latin typeface="+mj-lt"/>
              <a:ea typeface="Helvetica Neue"/>
              <a:cs typeface="Helvetica Neue"/>
            </a:endParaRPr>
          </a:p>
          <a:p>
            <a:pPr lvl="0" algn="l">
              <a:lnSpc>
                <a:spcPct val="100000"/>
              </a:lnSpc>
            </a:pPr>
            <a:r>
              <a:rPr lang="en-US" sz="1200" b="1" dirty="0">
                <a:solidFill>
                  <a:schemeClr val="tx1"/>
                </a:solidFill>
                <a:effectLst/>
                <a:latin typeface="+mj-lt"/>
                <a:ea typeface="Helvetica Neue"/>
                <a:cs typeface="Helvetica Neue"/>
              </a:rPr>
              <a:t>Slide 20</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Module Three: Created to Live in Community</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Using the text on screen, explain that </a:t>
            </a:r>
            <a:r>
              <a:rPr lang="en-US" sz="1200" b="1" dirty="0">
                <a:solidFill>
                  <a:schemeClr val="tx1"/>
                </a:solidFill>
                <a:effectLst/>
                <a:latin typeface="+mj-lt"/>
                <a:ea typeface="Helvetica Neue"/>
                <a:cs typeface="Helvetica Neue"/>
              </a:rPr>
              <a:t>Module Three: Created to Live in Community </a:t>
            </a:r>
            <a:r>
              <a:rPr lang="en-US" sz="1200" dirty="0">
                <a:solidFill>
                  <a:schemeClr val="tx1"/>
                </a:solidFill>
                <a:effectLst/>
                <a:latin typeface="+mj-lt"/>
                <a:ea typeface="Helvetica Neue"/>
                <a:cs typeface="Helvetica Neue"/>
              </a:rPr>
              <a:t>explores the individual’s relationship with the wider world.  Here we explore how human beings are relational by nature and are called to love others in the wider community through service, through dialogue and through working for the Common Good.</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17</a:t>
            </a:fld>
            <a:endParaRPr lang="en-GB"/>
          </a:p>
        </p:txBody>
      </p:sp>
    </p:spTree>
    <p:extLst>
      <p:ext uri="{BB962C8B-B14F-4D97-AF65-F5344CB8AC3E}">
        <p14:creationId xmlns:p14="http://schemas.microsoft.com/office/powerpoint/2010/main" val="229305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lgn="l">
              <a:lnSpc>
                <a:spcPct val="100000"/>
              </a:lnSpc>
            </a:pPr>
            <a:r>
              <a:rPr lang="en-GB" sz="1200" b="1" dirty="0">
                <a:solidFill>
                  <a:schemeClr val="tx1"/>
                </a:solidFill>
                <a:effectLst/>
                <a:latin typeface="+mj-lt"/>
                <a:ea typeface="Helvetica Neue"/>
                <a:cs typeface="Helvetica Neue"/>
              </a:rPr>
              <a:t>Slide 21</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In the first Unit, Religious Understanding, the story sessions help children to develop a concept of the Trinity.</a:t>
            </a:r>
            <a:endParaRPr lang="en-GB" sz="1200" dirty="0">
              <a:solidFill>
                <a:schemeClr val="tx1"/>
              </a:solidFill>
              <a:effectLst/>
              <a:latin typeface="+mj-lt"/>
              <a:ea typeface="Calibri" panose="020F0502020204030204" pitchFamily="34" charset="0"/>
            </a:endParaRPr>
          </a:p>
          <a:p>
            <a:pPr lvl="0" algn="l">
              <a:lnSpc>
                <a:spcPct val="100000"/>
              </a:lnSpc>
            </a:pPr>
            <a:r>
              <a:rPr lang="en-GB" sz="1200" i="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Subsequent Sessions for EYFS, KS1, LKS2, UKS2</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In subsequent sessions, this religious understanding is applied to real-world situations, such as the community we live in, and through exploring the work of charities which work for the Common Good.</a:t>
            </a:r>
            <a:endParaRPr lang="en-GB"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dirty="0"/>
          </a:p>
        </p:txBody>
      </p:sp>
      <p:sp>
        <p:nvSpPr>
          <p:cNvPr id="186" name="Google Shape;18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Online Parent Portal (4 mins)</a:t>
            </a:r>
            <a:endParaRPr lang="en-US" sz="1200" dirty="0">
              <a:solidFill>
                <a:schemeClr val="tx1"/>
              </a:solidFill>
              <a:effectLst/>
              <a:latin typeface="+mj-lt"/>
              <a:ea typeface="Calibri" panose="020F0502020204030204" pitchFamily="34" charset="0"/>
            </a:endParaRPr>
          </a:p>
          <a:p>
            <a:pPr lvl="0" algn="l">
              <a:lnSpc>
                <a:spcPct val="100000"/>
              </a:lnSpc>
            </a:pPr>
            <a:endParaRPr lang="en-US" sz="1200" b="1" dirty="0">
              <a:solidFill>
                <a:schemeClr val="tx1"/>
              </a:solidFill>
              <a:effectLst/>
              <a:latin typeface="+mj-lt"/>
              <a:ea typeface="Helvetica Neue"/>
              <a:cs typeface="Helvetica Neue"/>
            </a:endParaRPr>
          </a:p>
          <a:p>
            <a:pPr lvl="0" algn="l">
              <a:lnSpc>
                <a:spcPct val="100000"/>
              </a:lnSpc>
            </a:pPr>
            <a:r>
              <a:rPr lang="en-US" sz="1200" b="1" dirty="0">
                <a:solidFill>
                  <a:schemeClr val="tx1"/>
                </a:solidFill>
                <a:effectLst/>
                <a:latin typeface="+mj-lt"/>
                <a:ea typeface="Helvetica Neue"/>
                <a:cs typeface="Helvetica Neue"/>
              </a:rPr>
              <a:t>Slide 25</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Explain to parents that Ten </a:t>
            </a:r>
            <a:r>
              <a:rPr lang="en-US" sz="1200" dirty="0" err="1">
                <a:solidFill>
                  <a:schemeClr val="tx1"/>
                </a:solidFill>
                <a:effectLst/>
                <a:latin typeface="+mj-lt"/>
                <a:ea typeface="Helvetica Neue"/>
                <a:cs typeface="Helvetica Neue"/>
              </a:rPr>
              <a:t>Ten</a:t>
            </a:r>
            <a:r>
              <a:rPr lang="en-US" sz="1200" dirty="0">
                <a:solidFill>
                  <a:schemeClr val="tx1"/>
                </a:solidFill>
                <a:effectLst/>
                <a:latin typeface="+mj-lt"/>
                <a:ea typeface="Helvetica Neue"/>
                <a:cs typeface="Helvetica Neue"/>
              </a:rPr>
              <a:t> Resource have developed an Online Parent Portal as part of the </a:t>
            </a:r>
            <a:r>
              <a:rPr lang="en-US" sz="1200" dirty="0" err="1">
                <a:solidFill>
                  <a:schemeClr val="tx1"/>
                </a:solidFill>
                <a:effectLst/>
                <a:latin typeface="+mj-lt"/>
                <a:ea typeface="Helvetica Neue"/>
                <a:cs typeface="Helvetica Neue"/>
              </a:rPr>
              <a:t>programme</a:t>
            </a:r>
            <a:r>
              <a:rPr lang="en-US" sz="1200" dirty="0">
                <a:solidFill>
                  <a:schemeClr val="tx1"/>
                </a:solidFill>
                <a:effectLst/>
                <a:latin typeface="+mj-lt"/>
                <a:ea typeface="Helvetica Neue"/>
                <a:cs typeface="Helvetica Neue"/>
              </a:rPr>
              <a:t> where further information about the </a:t>
            </a:r>
            <a:r>
              <a:rPr lang="en-US" sz="1200" dirty="0" err="1">
                <a:solidFill>
                  <a:schemeClr val="tx1"/>
                </a:solidFill>
                <a:effectLst/>
                <a:latin typeface="+mj-lt"/>
                <a:ea typeface="Helvetica Neue"/>
                <a:cs typeface="Helvetica Neue"/>
              </a:rPr>
              <a:t>programme</a:t>
            </a:r>
            <a:r>
              <a:rPr lang="en-US" sz="1200" dirty="0">
                <a:solidFill>
                  <a:schemeClr val="tx1"/>
                </a:solidFill>
                <a:effectLst/>
                <a:latin typeface="+mj-lt"/>
                <a:ea typeface="Helvetica Neue"/>
                <a:cs typeface="Helvetica Neue"/>
              </a:rPr>
              <a:t> resources can be accessed, activities for home learning and links to family prayers relating to the </a:t>
            </a:r>
            <a:r>
              <a:rPr lang="en-US" sz="1200" dirty="0" err="1">
                <a:solidFill>
                  <a:schemeClr val="tx1"/>
                </a:solidFill>
                <a:effectLst/>
                <a:latin typeface="+mj-lt"/>
                <a:ea typeface="Helvetica Neue"/>
                <a:cs typeface="Helvetica Neue"/>
              </a:rPr>
              <a:t>programme</a:t>
            </a:r>
            <a:r>
              <a:rPr lang="en-US" sz="1200"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Signpost to parents how they can access the site using the school’s unique username and password.</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20</a:t>
            </a:fld>
            <a:endParaRPr lang="en-GB"/>
          </a:p>
        </p:txBody>
      </p:sp>
    </p:spTree>
    <p:extLst>
      <p:ext uri="{BB962C8B-B14F-4D97-AF65-F5344CB8AC3E}">
        <p14:creationId xmlns:p14="http://schemas.microsoft.com/office/powerpoint/2010/main" val="1471742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A Faithful God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Assessment Activity before/after unit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‘Calming the Storm’</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5 story sessions taught over 1 week </a:t>
            </a:r>
            <a:r>
              <a:rPr lang="en-GB" sz="1200" kern="1200" dirty="0">
                <a:solidFill>
                  <a:schemeClr val="tx1"/>
                </a:solidFill>
                <a:effectLst/>
                <a:latin typeface="+mn-lt"/>
                <a:ea typeface="+mn-ea"/>
                <a:cs typeface="+mn-cs"/>
              </a:rPr>
              <a:t>(15+ minutes per session)</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were created individually by God who cares for us and wants us to put our faith in Him. </a:t>
            </a:r>
          </a:p>
          <a:p>
            <a:r>
              <a:rPr lang="en-GB" sz="1200" kern="1200" dirty="0">
                <a:solidFill>
                  <a:schemeClr val="tx1"/>
                </a:solidFill>
                <a:effectLst/>
                <a:latin typeface="+mn-lt"/>
                <a:ea typeface="+mn-ea"/>
                <a:cs typeface="+mn-cs"/>
              </a:rPr>
              <a:t>• Physically becoming an adult is a natural phase of life. </a:t>
            </a:r>
          </a:p>
          <a:p>
            <a:r>
              <a:rPr lang="en-GB" sz="1200" kern="1200" dirty="0">
                <a:solidFill>
                  <a:schemeClr val="tx1"/>
                </a:solidFill>
                <a:effectLst/>
                <a:latin typeface="+mn-lt"/>
                <a:ea typeface="+mn-ea"/>
                <a:cs typeface="+mn-cs"/>
              </a:rPr>
              <a:t>• Lots of changes will happen during puberty and sometimes it might feel confusing, but it is all part of God’s great plan and the results will be worth it!</a:t>
            </a:r>
          </a:p>
          <a:p>
            <a:endParaRPr lang="en-GB" dirty="0"/>
          </a:p>
          <a:p>
            <a:endParaRPr lang="en-GB" dirty="0"/>
          </a:p>
          <a:p>
            <a:endParaRPr lang="en-GB" dirty="0"/>
          </a:p>
          <a:p>
            <a:r>
              <a:rPr lang="en-GB" sz="1200" b="1" kern="1200" dirty="0">
                <a:solidFill>
                  <a:schemeClr val="tx1"/>
                </a:solidFill>
                <a:effectLst/>
                <a:latin typeface="+mn-lt"/>
                <a:ea typeface="+mn-ea"/>
                <a:cs typeface="+mn-cs"/>
              </a:rPr>
              <a:t>My Beautiful Body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Assessment Activity</a:t>
            </a:r>
          </a:p>
          <a:p>
            <a:r>
              <a:rPr lang="en-GB" sz="1200" kern="1200" dirty="0">
                <a:solidFill>
                  <a:schemeClr val="tx1"/>
                </a:solidFill>
                <a:effectLst/>
                <a:latin typeface="+mn-lt"/>
                <a:ea typeface="+mn-ea"/>
                <a:cs typeface="+mn-cs"/>
              </a:rPr>
              <a:t>before/ after unit</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1: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Gifts and Talents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Similarities and differences between people arise as they grow and mature, and that by living and working together (‘teamwork’) we create community;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Self-confidence arises from being loved by God (not status, </a:t>
            </a:r>
            <a:r>
              <a:rPr lang="en-GB" sz="1200" b="0" kern="1200" dirty="0" err="1">
                <a:solidFill>
                  <a:schemeClr val="tx1"/>
                </a:solidFill>
                <a:effectLst/>
                <a:latin typeface="+mn-lt"/>
                <a:ea typeface="+mn-ea"/>
                <a:cs typeface="+mn-cs"/>
              </a:rPr>
              <a:t>etc</a:t>
            </a:r>
            <a:r>
              <a:rPr lang="en-GB" sz="1200" b="0" kern="1200" dirty="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2:</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Girl’s Bodies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That human beings are different to other animals;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About the unique growth and development of humans, and the changes that girls will experience during puberty;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About the need to respect their bodies as a gift from God to be looked after well, and treated appropriately;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The need for modesty and appropriate boundaries.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3:</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Boy’s Bodies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That human beings are different in kind to other animals;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About the unique growth and development of humans, and the changes that boys will experience during puberty;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About the need to respect their bodies as a gift from God to be looked after well, and treated appropriately;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The need for modesty and appropriate boundaries</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4: Spots and Sleep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How to make good choices that have an impact on their health: rest and sleep, exercise, personal hygiene, avoiding the overuse of electronic entertainment, etc.</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dirty="0"/>
          </a:p>
          <a:p>
            <a:r>
              <a:rPr lang="en-GB" sz="1200" b="1" kern="1200" dirty="0">
                <a:solidFill>
                  <a:schemeClr val="tx1"/>
                </a:solidFill>
                <a:effectLst/>
                <a:latin typeface="+mn-lt"/>
                <a:ea typeface="+mn-ea"/>
                <a:cs typeface="+mn-cs"/>
              </a:rPr>
              <a:t>This is Me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Assessment Activity before/after</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1:</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Body Image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To recognise that images in the media do not always reflect reality and can affect how people feel about themselves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That thankfulness builds resilience against feelings of envy, inadequacy, etc. and against pressure from peers or media</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2: Peculiar Feelings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To deepen their understanding of the range and intensity of their feelings; that ‘feelings’ are not good guides for action.</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That some behaviour is wrong, unacceptable, unhealthy or risky.</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3: Emotional Changes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Emotions change as they grow up (including hormonal effects);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To deepen their understanding of the range and intensity of their feelings; that ‘feelings’ are not good guides for action;</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About emotional well-being: that beauty, art, etc. can lift the spirit; and that also openness with trusted parents/carers/teachers when worried ensures healthy well-being.</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4: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Seeing Stuff Online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(45-60 minutes)</a:t>
            </a: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The difference between harmful and harmless videos and images;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The impact that harmful videos and images can have on young minds;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Ways to combat and deal with viewing harmful videos and images.</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6AD4E91-55A4-45DC-A91F-9B941E8B4C3D}" type="slidenum">
              <a:rPr lang="en-GB" smtClean="0"/>
              <a:t>21</a:t>
            </a:fld>
            <a:endParaRPr lang="en-GB"/>
          </a:p>
        </p:txBody>
      </p:sp>
    </p:spTree>
    <p:extLst>
      <p:ext uri="{BB962C8B-B14F-4D97-AF65-F5344CB8AC3E}">
        <p14:creationId xmlns:p14="http://schemas.microsoft.com/office/powerpoint/2010/main" val="1354133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Growing Up</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P1 Assessment Activity</a:t>
            </a:r>
          </a:p>
          <a:p>
            <a:r>
              <a:rPr lang="en-GB" sz="1200" kern="1200" dirty="0">
                <a:solidFill>
                  <a:schemeClr val="tx1"/>
                </a:solidFill>
                <a:effectLst/>
                <a:latin typeface="+mn-lt"/>
                <a:ea typeface="+mn-ea"/>
                <a:cs typeface="+mn-cs"/>
              </a:rPr>
              <a:t>Before/after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Y3 and 4 Session 1:</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Life Cycles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(40 minutes)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That they were handmade by God with the help of their parents;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How a baby grows and develops in its mother’s womb including, scientifically, the uniqueness of the moment of conception;</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How conception and life in the womb fits into the cycle of life;</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1:</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Making Babies (part one)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How a baby grows and develops in its mother’s womb.</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2:</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Making Babies (Part 2)</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Basic scientific facts about sexual intercourse between a man and woman;</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physical, emotional, moral and spiritual implications of sexual intercourse;</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 Christian viewpoint that sexual intercourse should be saved for marriage.</a:t>
            </a:r>
            <a:endParaRPr lang="en-GB" sz="1200" b="1" kern="1200" dirty="0">
              <a:solidFill>
                <a:schemeClr val="tx1"/>
              </a:solidFill>
              <a:effectLst/>
              <a:latin typeface="+mn-lt"/>
              <a:ea typeface="+mn-ea"/>
              <a:cs typeface="+mn-cs"/>
            </a:endParaRPr>
          </a:p>
          <a:p>
            <a:endParaRPr lang="en-GB" dirty="0"/>
          </a:p>
          <a:p>
            <a:endParaRPr lang="en-GB" dirty="0"/>
          </a:p>
          <a:p>
            <a:r>
              <a:rPr lang="en-GB" sz="1200" b="1" kern="1200" dirty="0">
                <a:solidFill>
                  <a:schemeClr val="tx1"/>
                </a:solidFill>
                <a:effectLst/>
                <a:latin typeface="+mn-lt"/>
                <a:ea typeface="+mn-ea"/>
                <a:cs typeface="+mn-cs"/>
              </a:rPr>
              <a:t>Talking to God</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Assessment Activity before/after</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Session1:</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Is God Calling You?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story of Zacchaeus’ Conversion</a:t>
            </a:r>
          </a:p>
          <a:p>
            <a:r>
              <a:rPr lang="en-GB" sz="1200" kern="1200" dirty="0">
                <a:solidFill>
                  <a:schemeClr val="tx1"/>
                </a:solidFill>
                <a:effectLst/>
                <a:latin typeface="+mn-lt"/>
                <a:ea typeface="+mn-ea"/>
                <a:cs typeface="+mn-cs"/>
              </a:rPr>
              <a:t>(50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To know that God calls us to love others.</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•To know ways in which we can participate in God’s call to us.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Pete Under Pressure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Assessment Activity before/after</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Session 1:</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Under Pressure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Pressure comes in different forms, and what those different forms are;</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There are strategies that they can adopt to resist pressure.</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2:</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Do You Want a Piece of Cake?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Understand what consent and bodily autonomy means;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Discuss and reflect on different scenarios in which it is right to say ‘no’.</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3:</a:t>
            </a:r>
          </a:p>
          <a:p>
            <a:r>
              <a:rPr lang="en-GB" sz="1200" b="1" kern="1200" dirty="0">
                <a:solidFill>
                  <a:schemeClr val="tx1"/>
                </a:solidFill>
                <a:effectLst/>
                <a:latin typeface="+mn-lt"/>
                <a:ea typeface="+mn-ea"/>
                <a:cs typeface="+mn-cs"/>
              </a:rPr>
              <a:t>Self-Talk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(45 minutes)</a:t>
            </a: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Learn about how thoughts and feelings impact on actions, and develop strategies that will positively impact their actions;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Apply this approach to personal friendships and relationships.</a:t>
            </a: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F6AD4E91-55A4-45DC-A91F-9B941E8B4C3D}" type="slidenum">
              <a:rPr lang="en-GB" smtClean="0"/>
              <a:t>22</a:t>
            </a:fld>
            <a:endParaRPr lang="en-GB"/>
          </a:p>
        </p:txBody>
      </p:sp>
    </p:spTree>
    <p:extLst>
      <p:ext uri="{BB962C8B-B14F-4D97-AF65-F5344CB8AC3E}">
        <p14:creationId xmlns:p14="http://schemas.microsoft.com/office/powerpoint/2010/main" val="2800208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Dear Diary</a:t>
            </a:r>
          </a:p>
          <a:p>
            <a:r>
              <a:rPr lang="en-GB" sz="1200" b="0" kern="1200" dirty="0">
                <a:solidFill>
                  <a:schemeClr val="tx1"/>
                </a:solidFill>
                <a:effectLst/>
                <a:latin typeface="+mn-lt"/>
                <a:ea typeface="+mn-ea"/>
                <a:cs typeface="+mn-cs"/>
              </a:rPr>
              <a:t>Assessment Activity before/after</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1: </a:t>
            </a:r>
          </a:p>
          <a:p>
            <a:r>
              <a:rPr lang="en-GB" sz="1200" b="1" kern="1200" dirty="0">
                <a:solidFill>
                  <a:schemeClr val="tx1"/>
                </a:solidFill>
                <a:effectLst/>
                <a:latin typeface="+mn-lt"/>
                <a:ea typeface="+mn-ea"/>
                <a:cs typeface="+mn-cs"/>
              </a:rPr>
              <a:t>Sharing Isn’t Always Caring</a:t>
            </a:r>
          </a:p>
          <a:p>
            <a:r>
              <a:rPr lang="en-GB" sz="1200" b="0" kern="1200" dirty="0">
                <a:solidFill>
                  <a:schemeClr val="tx1"/>
                </a:solidFill>
                <a:effectLst/>
                <a:latin typeface="+mn-lt"/>
                <a:ea typeface="+mn-ea"/>
                <a:cs typeface="+mn-cs"/>
              </a:rPr>
              <a:t>(45 minutes)</a:t>
            </a:r>
            <a:br>
              <a:rPr lang="en-GB" sz="1200" b="1" kern="1200" dirty="0">
                <a:solidFill>
                  <a:schemeClr val="tx1"/>
                </a:solidFill>
                <a:effectLst/>
                <a:latin typeface="+mn-lt"/>
                <a:ea typeface="+mn-ea"/>
                <a:cs typeface="+mn-cs"/>
              </a:rPr>
            </a:br>
            <a:r>
              <a:rPr lang="en-GB" sz="1200" b="1" kern="1200" dirty="0">
                <a:solidFill>
                  <a:schemeClr val="tx1"/>
                </a:solidFill>
                <a:effectLst/>
                <a:latin typeface="+mn-lt"/>
                <a:ea typeface="+mn-ea"/>
                <a:cs typeface="+mn-cs"/>
              </a:rPr>
              <a:t>Learning Objectives:</a:t>
            </a: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To recognise that their increasing independence brings increased responsibility to keep themselves and others safe.</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How to use technology safely.</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That just as what we eat can make us healthy or make us ill, so what we watch, hear, say or do can be good or bad for us and others.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How to report and get help if they encounter inappropriate materials or messages.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2:</a:t>
            </a:r>
          </a:p>
          <a:p>
            <a:r>
              <a:rPr lang="en-GB" sz="1200" b="1" kern="1200" dirty="0">
                <a:solidFill>
                  <a:schemeClr val="tx1"/>
                </a:solidFill>
                <a:effectLst/>
                <a:latin typeface="+mn-lt"/>
                <a:ea typeface="+mn-ea"/>
                <a:cs typeface="+mn-cs"/>
              </a:rPr>
              <a:t>Cyberbullying</a:t>
            </a:r>
          </a:p>
          <a:p>
            <a:r>
              <a:rPr lang="en-GB" sz="1200" b="0" kern="1200" dirty="0">
                <a:solidFill>
                  <a:schemeClr val="tx1"/>
                </a:solidFill>
                <a:effectLst/>
                <a:latin typeface="+mn-lt"/>
                <a:ea typeface="+mn-ea"/>
                <a:cs typeface="+mn-cs"/>
              </a:rPr>
              <a:t>(45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What the term cyberbullying means and examples of it;</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What cyberbullying feels like for the victim;</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How to get help if they experience cyberbullying.</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3:</a:t>
            </a:r>
          </a:p>
          <a:p>
            <a:r>
              <a:rPr lang="en-GB" sz="1200" b="1" kern="1200" dirty="0">
                <a:solidFill>
                  <a:schemeClr val="tx1"/>
                </a:solidFill>
                <a:effectLst/>
                <a:latin typeface="+mn-lt"/>
                <a:ea typeface="+mn-ea"/>
                <a:cs typeface="+mn-cs"/>
              </a:rPr>
              <a:t>Types of Abuse</a:t>
            </a:r>
          </a:p>
          <a:p>
            <a:r>
              <a:rPr lang="en-GB" sz="1200" b="0" kern="1200" dirty="0">
                <a:solidFill>
                  <a:schemeClr val="tx1"/>
                </a:solidFill>
                <a:effectLst/>
                <a:latin typeface="+mn-lt"/>
                <a:ea typeface="+mn-ea"/>
                <a:cs typeface="+mn-cs"/>
              </a:rPr>
              <a:t>(45 minutes)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•To judge well what kind of physical contact is acceptable or unacceptable and how to respond.</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•That there are different people we can trust for help, especially those closest to us who care for us, including parents, teachers and priests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4:</a:t>
            </a:r>
          </a:p>
          <a:p>
            <a:r>
              <a:rPr lang="en-GB" sz="1200" b="1" kern="1200" dirty="0">
                <a:solidFill>
                  <a:schemeClr val="tx1"/>
                </a:solidFill>
                <a:effectLst/>
                <a:latin typeface="+mn-lt"/>
                <a:ea typeface="+mn-ea"/>
                <a:cs typeface="+mn-cs"/>
              </a:rPr>
              <a:t>Impacted Lifestyles</a:t>
            </a:r>
          </a:p>
          <a:p>
            <a:r>
              <a:rPr lang="en-GB" sz="1200" b="0" kern="1200" dirty="0">
                <a:solidFill>
                  <a:schemeClr val="tx1"/>
                </a:solidFill>
                <a:effectLst/>
                <a:latin typeface="+mn-lt"/>
                <a:ea typeface="+mn-ea"/>
                <a:cs typeface="+mn-cs"/>
              </a:rPr>
              <a:t>(45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r>
              <a:rPr lang="en-GB" sz="1200" b="0" kern="1200" dirty="0">
                <a:solidFill>
                  <a:schemeClr val="tx1"/>
                </a:solidFill>
                <a:effectLst/>
                <a:latin typeface="+mn-lt"/>
                <a:ea typeface="+mn-ea"/>
                <a:cs typeface="+mn-cs"/>
              </a:rPr>
              <a:t>•Understand the effect that a range of substances including drugs, tobacco and alcohol can have on the body.</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Learn how to make good choices about substances that will have a positive impact on their health.</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Know that our bodies are created by God, so we should take care of them and be careful about what we consume.</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5:</a:t>
            </a:r>
          </a:p>
          <a:p>
            <a:r>
              <a:rPr lang="en-GB" sz="1200" b="1" kern="1200" dirty="0">
                <a:solidFill>
                  <a:schemeClr val="tx1"/>
                </a:solidFill>
                <a:effectLst/>
                <a:latin typeface="+mn-lt"/>
                <a:ea typeface="+mn-ea"/>
                <a:cs typeface="+mn-cs"/>
              </a:rPr>
              <a:t>Making Good Choices</a:t>
            </a:r>
          </a:p>
          <a:p>
            <a:r>
              <a:rPr lang="en-GB" sz="1200" b="0" kern="1200" dirty="0">
                <a:solidFill>
                  <a:schemeClr val="tx1"/>
                </a:solidFill>
                <a:effectLst/>
                <a:latin typeface="+mn-lt"/>
                <a:ea typeface="+mn-ea"/>
                <a:cs typeface="+mn-cs"/>
              </a:rPr>
              <a:t>(45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r>
              <a:rPr lang="en-GB" sz="1200" b="0" kern="1200" dirty="0">
                <a:solidFill>
                  <a:schemeClr val="tx1"/>
                </a:solidFill>
                <a:effectLst/>
                <a:latin typeface="+mn-lt"/>
                <a:ea typeface="+mn-ea"/>
                <a:cs typeface="+mn-cs"/>
              </a:rPr>
              <a:t>• Recognise how they may come under pressure when it comes to drugs, alcohol and tobacco</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Learn that they are entitled to say “no” for all sorts of reasons, but not least in order to protect their God-given bodies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6: </a:t>
            </a:r>
          </a:p>
          <a:p>
            <a:r>
              <a:rPr lang="en-GB" sz="1200" b="1" kern="1200" dirty="0">
                <a:solidFill>
                  <a:schemeClr val="tx1"/>
                </a:solidFill>
                <a:effectLst/>
                <a:latin typeface="+mn-lt"/>
                <a:ea typeface="+mn-ea"/>
                <a:cs typeface="+mn-cs"/>
              </a:rPr>
              <a:t>Giving Assistance</a:t>
            </a:r>
          </a:p>
          <a:p>
            <a:r>
              <a:rPr lang="en-GB" sz="1200" b="0" kern="1200" dirty="0">
                <a:solidFill>
                  <a:schemeClr val="tx1"/>
                </a:solidFill>
                <a:effectLst/>
                <a:latin typeface="+mn-lt"/>
                <a:ea typeface="+mn-ea"/>
                <a:cs typeface="+mn-cs"/>
              </a:rPr>
              <a:t>(45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recovery position can be used when a person is unconscious but breathing.</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 DR ABC is a primary survey to find out how to treat life-threatening conditions in order of importance.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Loving Our Neighbour</a:t>
            </a:r>
          </a:p>
          <a:p>
            <a:r>
              <a:rPr lang="en-GB" sz="1200" b="0" kern="1200" dirty="0">
                <a:solidFill>
                  <a:schemeClr val="tx1"/>
                </a:solidFill>
                <a:effectLst/>
                <a:latin typeface="+mn-lt"/>
                <a:ea typeface="+mn-ea"/>
                <a:cs typeface="+mn-cs"/>
              </a:rPr>
              <a:t>Assessment Activity before/after</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1:</a:t>
            </a:r>
          </a:p>
          <a:p>
            <a:r>
              <a:rPr lang="en-GB" sz="1200" b="1" kern="1200" dirty="0">
                <a:solidFill>
                  <a:schemeClr val="tx1"/>
                </a:solidFill>
                <a:effectLst/>
                <a:latin typeface="+mn-lt"/>
                <a:ea typeface="+mn-ea"/>
                <a:cs typeface="+mn-cs"/>
              </a:rPr>
              <a:t>The Trinity</a:t>
            </a:r>
          </a:p>
          <a:p>
            <a:r>
              <a:rPr lang="en-GB" sz="1200" b="0" kern="1200" dirty="0">
                <a:solidFill>
                  <a:schemeClr val="tx1"/>
                </a:solidFill>
                <a:effectLst/>
                <a:latin typeface="+mn-lt"/>
                <a:ea typeface="+mn-ea"/>
                <a:cs typeface="+mn-cs"/>
              </a:rPr>
              <a:t>(50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r>
              <a:rPr lang="en-GB" sz="120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•To know that God the Father, God the Son and God the Holy Spirit make up the three persons of the Trinity.</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 To know that the Holy Spirit works through us to bring God’s love and goodness to others.</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2:</a:t>
            </a:r>
          </a:p>
          <a:p>
            <a:r>
              <a:rPr lang="en-GB" sz="1200" b="1" kern="1200" dirty="0">
                <a:solidFill>
                  <a:schemeClr val="tx1"/>
                </a:solidFill>
                <a:effectLst/>
                <a:latin typeface="+mn-lt"/>
                <a:ea typeface="+mn-ea"/>
                <a:cs typeface="+mn-cs"/>
              </a:rPr>
              <a:t>Catholic Social Teaching</a:t>
            </a:r>
          </a:p>
          <a:p>
            <a:r>
              <a:rPr lang="en-GB" sz="1200" b="0" kern="1200" dirty="0">
                <a:solidFill>
                  <a:schemeClr val="tx1"/>
                </a:solidFill>
                <a:effectLst/>
                <a:latin typeface="+mn-lt"/>
                <a:ea typeface="+mn-ea"/>
                <a:cs typeface="+mn-cs"/>
              </a:rPr>
              <a:t>(50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The principles of Catholic Social Teaching </a:t>
            </a:r>
          </a:p>
          <a:p>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That God formed them out of love, to </a:t>
            </a:r>
            <a:r>
              <a:rPr lang="en-GB" sz="1200" kern="1200" dirty="0">
                <a:solidFill>
                  <a:schemeClr val="tx1"/>
                </a:solidFill>
                <a:effectLst/>
                <a:latin typeface="+mn-lt"/>
                <a:ea typeface="+mn-ea"/>
                <a:cs typeface="+mn-cs"/>
              </a:rPr>
              <a:t>know and share His love with others.</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Created to Live in Community</a:t>
            </a:r>
          </a:p>
          <a:p>
            <a:r>
              <a:rPr lang="en-GB" sz="1200" b="0" kern="1200" dirty="0">
                <a:solidFill>
                  <a:schemeClr val="tx1"/>
                </a:solidFill>
                <a:effectLst/>
                <a:latin typeface="+mn-lt"/>
                <a:ea typeface="+mn-ea"/>
                <a:cs typeface="+mn-cs"/>
              </a:rPr>
              <a:t>Assessment Activity before/after</a:t>
            </a:r>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Session 1:</a:t>
            </a:r>
          </a:p>
          <a:p>
            <a:r>
              <a:rPr lang="en-GB" sz="1200" b="1" kern="1200" dirty="0">
                <a:solidFill>
                  <a:schemeClr val="tx1"/>
                </a:solidFill>
                <a:effectLst/>
                <a:latin typeface="+mn-lt"/>
                <a:ea typeface="+mn-ea"/>
                <a:cs typeface="+mn-cs"/>
              </a:rPr>
              <a:t>Reaching Out </a:t>
            </a:r>
          </a:p>
          <a:p>
            <a:r>
              <a:rPr lang="en-GB" sz="1200" b="0" kern="1200" dirty="0">
                <a:solidFill>
                  <a:schemeClr val="tx1"/>
                </a:solidFill>
                <a:effectLst/>
                <a:latin typeface="+mn-lt"/>
                <a:ea typeface="+mn-ea"/>
                <a:cs typeface="+mn-cs"/>
              </a:rPr>
              <a:t>(15 minutes)</a:t>
            </a: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Learning Objectives:</a:t>
            </a:r>
          </a:p>
          <a:p>
            <a:r>
              <a:rPr lang="en-GB" sz="1200" b="0" kern="1200" dirty="0">
                <a:solidFill>
                  <a:schemeClr val="tx1"/>
                </a:solidFill>
                <a:effectLst/>
                <a:latin typeface="+mn-lt"/>
                <a:ea typeface="+mn-ea"/>
                <a:cs typeface="+mn-cs"/>
              </a:rPr>
              <a:t>• Learn to apply the principles of Catholic Social Teaching to current issues </a:t>
            </a:r>
            <a:endParaRPr lang="en-GB"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Find ways in which they can spread God’s love in their community</a:t>
            </a:r>
            <a:endParaRPr lang="en-GB" dirty="0"/>
          </a:p>
        </p:txBody>
      </p:sp>
      <p:sp>
        <p:nvSpPr>
          <p:cNvPr id="4" name="Slide Number Placeholder 3"/>
          <p:cNvSpPr>
            <a:spLocks noGrp="1"/>
          </p:cNvSpPr>
          <p:nvPr>
            <p:ph type="sldNum" sz="quarter" idx="10"/>
          </p:nvPr>
        </p:nvSpPr>
        <p:spPr/>
        <p:txBody>
          <a:bodyPr/>
          <a:lstStyle/>
          <a:p>
            <a:fld id="{F6AD4E91-55A4-45DC-A91F-9B941E8B4C3D}" type="slidenum">
              <a:rPr lang="en-GB" smtClean="0"/>
              <a:t>23</a:t>
            </a:fld>
            <a:endParaRPr lang="en-GB"/>
          </a:p>
        </p:txBody>
      </p:sp>
    </p:spTree>
    <p:extLst>
      <p:ext uri="{BB962C8B-B14F-4D97-AF65-F5344CB8AC3E}">
        <p14:creationId xmlns:p14="http://schemas.microsoft.com/office/powerpoint/2010/main" val="24672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GB" sz="1200" b="1" dirty="0">
                <a:solidFill>
                  <a:schemeClr val="tx1"/>
                </a:solidFill>
                <a:effectLst/>
                <a:latin typeface="+mj-lt"/>
                <a:ea typeface="Helvetica Neue"/>
                <a:cs typeface="Helvetica Neue"/>
              </a:rPr>
              <a:t>Slide 2</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Outline what you are going to cover in this session and tell parents how long you expect the session to last.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Aims and outcomes</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Parents will:</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Font typeface="Arial" panose="020B0604020202020204" pitchFamily="34" charset="0"/>
              <a:buChar char="•"/>
            </a:pPr>
            <a:r>
              <a:rPr lang="en-GB" sz="1200" dirty="0">
                <a:solidFill>
                  <a:schemeClr val="tx1"/>
                </a:solidFill>
                <a:effectLst/>
                <a:latin typeface="+mj-lt"/>
                <a:ea typeface="Helvetica Neue"/>
                <a:cs typeface="Helvetica Neue"/>
              </a:rPr>
              <a:t>Understand why the programme is taking place;</a:t>
            </a:r>
            <a:endParaRPr lang="en-GB" sz="1200" dirty="0">
              <a:solidFill>
                <a:schemeClr val="tx1"/>
              </a:solidFill>
              <a:effectLst/>
              <a:latin typeface="+mj-lt"/>
              <a:ea typeface="Noto Sans Symbols"/>
              <a:cs typeface="Noto Sans Symbols"/>
            </a:endParaRPr>
          </a:p>
          <a:p>
            <a:pPr marL="171450" lvl="0" indent="-171450" algn="l">
              <a:lnSpc>
                <a:spcPct val="100000"/>
              </a:lnSpc>
              <a:buFont typeface="Arial" panose="020B0604020202020204" pitchFamily="34" charset="0"/>
              <a:buChar char="•"/>
            </a:pPr>
            <a:r>
              <a:rPr lang="en-GB" sz="1200" dirty="0">
                <a:solidFill>
                  <a:schemeClr val="tx1"/>
                </a:solidFill>
                <a:effectLst/>
                <a:latin typeface="+mj-lt"/>
                <a:ea typeface="Helvetica Neue"/>
                <a:cs typeface="Helvetica Neue"/>
              </a:rPr>
              <a:t>Be inspired by the vision of Life to the Full;</a:t>
            </a:r>
            <a:endParaRPr lang="en-GB" sz="1200" dirty="0">
              <a:solidFill>
                <a:schemeClr val="tx1"/>
              </a:solidFill>
              <a:effectLst/>
              <a:latin typeface="+mj-lt"/>
              <a:ea typeface="Noto Sans Symbols"/>
              <a:cs typeface="Noto Sans Symbols"/>
            </a:endParaRPr>
          </a:p>
          <a:p>
            <a:pPr marL="171450" lvl="0" indent="-171450" algn="l">
              <a:lnSpc>
                <a:spcPct val="100000"/>
              </a:lnSpc>
              <a:buFont typeface="Arial" panose="020B0604020202020204" pitchFamily="34" charset="0"/>
              <a:buChar char="•"/>
            </a:pPr>
            <a:r>
              <a:rPr lang="en-GB" sz="1200" dirty="0">
                <a:solidFill>
                  <a:schemeClr val="tx1"/>
                </a:solidFill>
                <a:effectLst/>
                <a:latin typeface="+mj-lt"/>
                <a:ea typeface="Helvetica Neue"/>
                <a:cs typeface="Helvetica Neue"/>
              </a:rPr>
              <a:t>Develop a broad understanding of the programme content;</a:t>
            </a:r>
            <a:endParaRPr lang="en-GB" sz="1200" dirty="0">
              <a:solidFill>
                <a:schemeClr val="tx1"/>
              </a:solidFill>
              <a:effectLst/>
              <a:latin typeface="+mj-lt"/>
              <a:ea typeface="Noto Sans Symbols"/>
              <a:cs typeface="Noto Sans Symbols"/>
            </a:endParaRPr>
          </a:p>
          <a:p>
            <a:pPr marL="171450" lvl="0" indent="-171450" algn="l">
              <a:lnSpc>
                <a:spcPct val="100000"/>
              </a:lnSpc>
              <a:buFont typeface="Arial" panose="020B0604020202020204" pitchFamily="34" charset="0"/>
              <a:buChar char="•"/>
            </a:pPr>
            <a:r>
              <a:rPr lang="en-GB" sz="1200" dirty="0">
                <a:solidFill>
                  <a:schemeClr val="tx1"/>
                </a:solidFill>
                <a:effectLst/>
                <a:latin typeface="+mj-lt"/>
                <a:ea typeface="Helvetica Neue"/>
                <a:cs typeface="Helvetica Neue"/>
              </a:rPr>
              <a:t>Know where further information about the programme content can be accessed.</a:t>
            </a:r>
            <a:endParaRPr lang="en-GB" sz="1200" dirty="0">
              <a:solidFill>
                <a:schemeClr val="tx1"/>
              </a:solidFill>
              <a:effectLst/>
              <a:latin typeface="+mj-lt"/>
              <a:ea typeface="Noto Sans Symbols"/>
              <a:cs typeface="Noto Sans Symbols"/>
            </a:endParaRPr>
          </a:p>
          <a:p>
            <a:pPr marL="171450" lvl="0" indent="-171450" algn="l">
              <a:lnSpc>
                <a:spcPct val="100000"/>
              </a:lnSpc>
              <a:buFont typeface="Arial" panose="020B0604020202020204" pitchFamily="34" charset="0"/>
              <a:buChar char="•"/>
            </a:pPr>
            <a:r>
              <a:rPr lang="en-GB" sz="1200" dirty="0">
                <a:solidFill>
                  <a:schemeClr val="tx1"/>
                </a:solidFill>
                <a:effectLst/>
                <a:latin typeface="+mj-lt"/>
                <a:ea typeface="Helvetica Neue"/>
                <a:cs typeface="Helvetica Neue"/>
              </a:rPr>
              <a:t>[Optional] Contribute to Key Decisions about the programme content </a:t>
            </a:r>
            <a:endParaRPr lang="en-GB" sz="1200" dirty="0">
              <a:solidFill>
                <a:schemeClr val="tx1"/>
              </a:solidFill>
              <a:effectLst/>
              <a:latin typeface="+mj-lt"/>
              <a:ea typeface="Noto Sans Symbols"/>
              <a:cs typeface="Noto Sans Symbols"/>
            </a:endParaRPr>
          </a:p>
          <a:p>
            <a:pPr marL="457200"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NB. The line about contributing to Key Decisions has been omitted from the list on Slide 2; however, it has been added as an additional slide at the end of the presentation (Slide 28) which you can use instead of this slide. </a:t>
            </a:r>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5</a:t>
            </a:fld>
            <a:endParaRPr lang="en-GB"/>
          </a:p>
        </p:txBody>
      </p:sp>
    </p:spTree>
    <p:extLst>
      <p:ext uri="{BB962C8B-B14F-4D97-AF65-F5344CB8AC3E}">
        <p14:creationId xmlns:p14="http://schemas.microsoft.com/office/powerpoint/2010/main" val="2849689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lgn="l">
              <a:lnSpc>
                <a:spcPct val="100000"/>
              </a:lnSpc>
            </a:pPr>
            <a:r>
              <a:rPr lang="en-GB" sz="1200" b="1" dirty="0">
                <a:solidFill>
                  <a:schemeClr val="tx1"/>
                </a:solidFill>
                <a:effectLst/>
                <a:latin typeface="+mj-lt"/>
                <a:ea typeface="Helvetica Neue"/>
                <a:cs typeface="Helvetica Neue"/>
              </a:rPr>
              <a:t>Vision Film (12 mins)</a:t>
            </a:r>
          </a:p>
          <a:p>
            <a:pPr lvl="0" algn="l">
              <a:lnSpc>
                <a:spcPct val="100000"/>
              </a:lnSpc>
            </a:pP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Slide 3</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To begin, watch together the Vision of </a:t>
            </a:r>
            <a:r>
              <a:rPr lang="en-GB" sz="1200" b="1" dirty="0">
                <a:solidFill>
                  <a:schemeClr val="tx1"/>
                </a:solidFill>
                <a:effectLst/>
                <a:latin typeface="+mj-lt"/>
                <a:ea typeface="Helvetica Neue"/>
                <a:cs typeface="Helvetica Neue"/>
              </a:rPr>
              <a:t>Life to the Full</a:t>
            </a:r>
            <a:r>
              <a:rPr lang="en-GB" sz="1200" dirty="0">
                <a:solidFill>
                  <a:schemeClr val="tx1"/>
                </a:solidFill>
                <a:effectLst/>
                <a:latin typeface="+mj-lt"/>
                <a:ea typeface="Helvetica Neue"/>
                <a:cs typeface="Helvetica Neue"/>
              </a:rPr>
              <a:t>, a 12-minute video made by Ten </a:t>
            </a:r>
            <a:r>
              <a:rPr lang="en-GB" sz="1200" dirty="0" err="1">
                <a:solidFill>
                  <a:schemeClr val="tx1"/>
                </a:solidFill>
                <a:effectLst/>
                <a:latin typeface="+mj-lt"/>
                <a:ea typeface="Helvetica Neue"/>
                <a:cs typeface="Helvetica Neue"/>
              </a:rPr>
              <a:t>Ten</a:t>
            </a:r>
            <a:r>
              <a:rPr lang="en-GB" sz="1200" dirty="0">
                <a:solidFill>
                  <a:schemeClr val="tx1"/>
                </a:solidFill>
                <a:effectLst/>
                <a:latin typeface="+mj-lt"/>
                <a:ea typeface="Helvetica Neue"/>
                <a:cs typeface="Helvetica Neue"/>
              </a:rPr>
              <a:t> Resources. This film briefly outlines:</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Clr>
                <a:srgbClr val="F37021"/>
              </a:buClr>
              <a:buFont typeface="Arial" panose="020B0604020202020204" pitchFamily="34" charset="0"/>
              <a:buChar char="•"/>
            </a:pPr>
            <a:r>
              <a:rPr lang="en-GB" sz="1200" dirty="0">
                <a:solidFill>
                  <a:schemeClr val="tx1"/>
                </a:solidFill>
                <a:effectLst/>
                <a:latin typeface="+mj-lt"/>
                <a:ea typeface="Helvetica Neue"/>
                <a:cs typeface="Helvetica Neue"/>
              </a:rPr>
              <a:t>The Catholic vision of the human person;</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dirty="0">
                <a:solidFill>
                  <a:schemeClr val="tx1"/>
                </a:solidFill>
                <a:effectLst/>
                <a:latin typeface="+mj-lt"/>
                <a:ea typeface="Helvetica Neue"/>
                <a:cs typeface="Helvetica Neue"/>
              </a:rPr>
              <a:t>How this relates to Relationship and Health Education in schools; and</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dirty="0">
                <a:solidFill>
                  <a:schemeClr val="tx1"/>
                </a:solidFill>
                <a:effectLst/>
                <a:latin typeface="+mj-lt"/>
                <a:ea typeface="Helvetica Neue"/>
                <a:cs typeface="Helvetica Neue"/>
              </a:rPr>
              <a:t>The inclusive and pastoral nature of the programme.</a:t>
            </a:r>
            <a:endParaRPr lang="en-GB" sz="1200" dirty="0">
              <a:solidFill>
                <a:schemeClr val="tx1"/>
              </a:solidFill>
              <a:effectLst/>
              <a:latin typeface="+mj-lt"/>
              <a:ea typeface="Noto Sans Symbols"/>
              <a:cs typeface="Noto Sans Symbols"/>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Play: Vision Film</a:t>
            </a:r>
          </a:p>
          <a:p>
            <a:pPr lvl="0" algn="l">
              <a:lnSpc>
                <a:spcPct val="100000"/>
              </a:lnSpc>
            </a:pPr>
            <a:r>
              <a:rPr lang="en-GB" sz="1200" b="1" dirty="0">
                <a:solidFill>
                  <a:schemeClr val="tx1"/>
                </a:solidFill>
                <a:effectLst/>
                <a:latin typeface="+mj-lt"/>
                <a:ea typeface="Helvetica Neue"/>
                <a:cs typeface="Helvetica Neue"/>
              </a:rPr>
              <a:t>https://www.tentenresources.co.uk/videos/the-vision/</a:t>
            </a: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GB" sz="1200" b="1" dirty="0">
                <a:solidFill>
                  <a:schemeClr val="tx1"/>
                </a:solidFill>
                <a:effectLst/>
                <a:latin typeface="+mj-lt"/>
                <a:ea typeface="Helvetica Neue"/>
                <a:cs typeface="Helvetica Neue"/>
              </a:rPr>
              <a:t>Programme Content (3 mins)</a:t>
            </a:r>
            <a:endParaRPr lang="en-GB" sz="1200" dirty="0">
              <a:solidFill>
                <a:schemeClr val="tx1"/>
              </a:solidFill>
              <a:effectLst/>
              <a:latin typeface="+mj-lt"/>
              <a:ea typeface="Calibri" panose="020F0502020204030204" pitchFamily="34" charset="0"/>
            </a:endParaRPr>
          </a:p>
          <a:p>
            <a:pPr lvl="0" algn="l">
              <a:lnSpc>
                <a:spcPct val="100000"/>
              </a:lnSpc>
            </a:pPr>
            <a:endParaRPr lang="en-GB" sz="1200" b="1" dirty="0">
              <a:solidFill>
                <a:schemeClr val="tx1"/>
              </a:solidFill>
              <a:effectLst/>
              <a:latin typeface="+mj-lt"/>
              <a:ea typeface="Helvetica Neue"/>
              <a:cs typeface="Helvetica Neue"/>
            </a:endParaRPr>
          </a:p>
          <a:p>
            <a:pPr lvl="0" algn="l">
              <a:lnSpc>
                <a:spcPct val="100000"/>
              </a:lnSpc>
            </a:pPr>
            <a:r>
              <a:rPr lang="en-GB" sz="1200" b="1" dirty="0">
                <a:solidFill>
                  <a:schemeClr val="tx1"/>
                </a:solidFill>
                <a:effectLst/>
                <a:latin typeface="+mj-lt"/>
                <a:ea typeface="Helvetica Neue"/>
                <a:cs typeface="Helvetica Neue"/>
              </a:rPr>
              <a:t>Slide 4</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Handout a copy of </a:t>
            </a:r>
            <a:r>
              <a:rPr lang="en-GB" sz="1200" b="1" dirty="0">
                <a:solidFill>
                  <a:schemeClr val="tx1"/>
                </a:solidFill>
                <a:effectLst/>
                <a:latin typeface="+mj-lt"/>
                <a:ea typeface="Helvetica Neue"/>
                <a:cs typeface="Helvetica Neue"/>
              </a:rPr>
              <a:t>Appendix One: A5 Booklet</a:t>
            </a:r>
            <a:r>
              <a:rPr lang="en-GB" sz="1200" dirty="0">
                <a:solidFill>
                  <a:schemeClr val="tx1"/>
                </a:solidFill>
                <a:effectLst/>
                <a:latin typeface="+mj-lt"/>
                <a:ea typeface="Helvetica Neue"/>
                <a:cs typeface="Helvetica Neue"/>
              </a:rPr>
              <a:t> to every parent.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Using the booklets and slides for reference, provide a brief overview of the programme structure.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Learning Stages</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Explain that the programme adopts a </a:t>
            </a:r>
            <a:r>
              <a:rPr lang="en-GB" sz="1200" b="1" dirty="0">
                <a:solidFill>
                  <a:schemeClr val="tx1"/>
                </a:solidFill>
                <a:effectLst/>
                <a:latin typeface="+mj-lt"/>
                <a:ea typeface="Helvetica Neue"/>
                <a:cs typeface="Helvetica Neue"/>
              </a:rPr>
              <a:t>spiral curriculum</a:t>
            </a:r>
            <a:r>
              <a:rPr lang="en-GB" sz="1200" dirty="0">
                <a:solidFill>
                  <a:schemeClr val="tx1"/>
                </a:solidFill>
                <a:effectLst/>
                <a:latin typeface="+mj-lt"/>
                <a:ea typeface="Helvetica Neue"/>
                <a:cs typeface="Helvetica Neue"/>
              </a:rPr>
              <a:t> taught across 3 learning stages. </a:t>
            </a:r>
            <a:r>
              <a:rPr lang="en-GB" sz="1200" b="1" dirty="0">
                <a:solidFill>
                  <a:schemeClr val="tx1"/>
                </a:solidFill>
                <a:effectLst/>
                <a:latin typeface="+mj-lt"/>
                <a:ea typeface="Helvetica Neue"/>
                <a:cs typeface="Helvetica Neue"/>
              </a:rPr>
              <a:t>Click</a:t>
            </a:r>
            <a:r>
              <a:rPr lang="en-GB" sz="1200" dirty="0">
                <a:solidFill>
                  <a:schemeClr val="tx1"/>
                </a:solidFill>
                <a:effectLst/>
                <a:latin typeface="+mj-lt"/>
                <a:ea typeface="Helvetica Neue"/>
                <a:cs typeface="Helvetica Neue"/>
              </a:rPr>
              <a:t> to reveal the 3 learning stages and explain the year groups they relate to:</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Early Years Foundation Stage </a:t>
            </a:r>
            <a:r>
              <a:rPr lang="en-GB" sz="1200" dirty="0">
                <a:solidFill>
                  <a:schemeClr val="tx1"/>
                </a:solidFill>
                <a:effectLst/>
                <a:latin typeface="+mj-lt"/>
                <a:ea typeface="Helvetica Neue"/>
                <a:cs typeface="Helvetica Neue"/>
              </a:rPr>
              <a:t>is aimed at Preschool and Reception</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Key Stage One</a:t>
            </a:r>
            <a:r>
              <a:rPr lang="en-GB" sz="1200" dirty="0">
                <a:solidFill>
                  <a:schemeClr val="tx1"/>
                </a:solidFill>
                <a:effectLst/>
                <a:latin typeface="+mj-lt"/>
                <a:ea typeface="Helvetica Neue"/>
                <a:cs typeface="Helvetica Neue"/>
              </a:rPr>
              <a:t> is aimed at Years 1 and 2</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Lower Key Stage Two</a:t>
            </a:r>
            <a:r>
              <a:rPr lang="en-GB" sz="1200" dirty="0">
                <a:solidFill>
                  <a:schemeClr val="tx1"/>
                </a:solidFill>
                <a:effectLst/>
                <a:latin typeface="+mj-lt"/>
                <a:ea typeface="Helvetica Neue"/>
                <a:cs typeface="Helvetica Neue"/>
              </a:rPr>
              <a:t> is aimed at Years 3 and 4</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Upper Key Stage Two</a:t>
            </a:r>
            <a:r>
              <a:rPr lang="en-GB" sz="1200" dirty="0">
                <a:solidFill>
                  <a:schemeClr val="tx1"/>
                </a:solidFill>
                <a:effectLst/>
                <a:latin typeface="+mj-lt"/>
                <a:ea typeface="Helvetica Neue"/>
                <a:cs typeface="Helvetica Neue"/>
              </a:rPr>
              <a:t> is aimed at Years 5 and 6</a:t>
            </a:r>
            <a:endParaRPr lang="en-GB" sz="1200" dirty="0">
              <a:solidFill>
                <a:schemeClr val="tx1"/>
              </a:solidFill>
              <a:effectLst/>
              <a:latin typeface="+mj-lt"/>
              <a:ea typeface="Noto Sans Symbols"/>
              <a:cs typeface="Noto Sans Symbols"/>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Modules</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Explain that each learning stage covers the same 3 modules.  </a:t>
            </a:r>
            <a:r>
              <a:rPr lang="en-GB" sz="1200" b="1" dirty="0">
                <a:solidFill>
                  <a:schemeClr val="tx1"/>
                </a:solidFill>
                <a:effectLst/>
                <a:latin typeface="+mj-lt"/>
                <a:ea typeface="Helvetica Neue"/>
                <a:cs typeface="Helvetica Neue"/>
              </a:rPr>
              <a:t>Click</a:t>
            </a:r>
            <a:r>
              <a:rPr lang="en-GB" sz="1200" dirty="0">
                <a:solidFill>
                  <a:schemeClr val="tx1"/>
                </a:solidFill>
                <a:effectLst/>
                <a:latin typeface="+mj-lt"/>
                <a:ea typeface="Helvetica Neue"/>
                <a:cs typeface="Helvetica Neue"/>
              </a:rPr>
              <a:t> to reveal the titles of the 3 modules:</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Created and Loved by God</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Created to Love Others</a:t>
            </a:r>
            <a:endParaRPr lang="en-GB" sz="1200" dirty="0">
              <a:solidFill>
                <a:schemeClr val="tx1"/>
              </a:solidFill>
              <a:effectLst/>
              <a:latin typeface="+mj-lt"/>
              <a:ea typeface="Noto Sans Symbols"/>
              <a:cs typeface="Noto Sans Symbols"/>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Created to Live in Community</a:t>
            </a:r>
            <a:endParaRPr lang="en-GB" sz="1200" dirty="0">
              <a:solidFill>
                <a:schemeClr val="tx1"/>
              </a:solidFill>
              <a:effectLst/>
              <a:latin typeface="+mj-lt"/>
              <a:ea typeface="Noto Sans Symbols"/>
              <a:cs typeface="Noto Sans Symbols"/>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We will discuss these in more detail later.</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Units</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Explain that each module also covers the same Unit topics across each learning stage.  </a:t>
            </a:r>
            <a:r>
              <a:rPr lang="en-GB" sz="1200" b="1" dirty="0">
                <a:solidFill>
                  <a:schemeClr val="tx1"/>
                </a:solidFill>
                <a:effectLst/>
                <a:latin typeface="+mj-lt"/>
                <a:ea typeface="Helvetica Neue"/>
                <a:cs typeface="Helvetica Neue"/>
              </a:rPr>
              <a:t>Click</a:t>
            </a:r>
            <a:r>
              <a:rPr lang="en-GB" sz="1200" dirty="0">
                <a:solidFill>
                  <a:schemeClr val="tx1"/>
                </a:solidFill>
                <a:effectLst/>
                <a:latin typeface="+mj-lt"/>
                <a:ea typeface="Helvetica Neue"/>
                <a:cs typeface="Helvetica Neue"/>
              </a:rPr>
              <a:t> to reveal the titles of the Units within each Module:</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Module 1 Units</a:t>
            </a:r>
            <a:endParaRPr lang="en-GB" sz="1200" dirty="0">
              <a:solidFill>
                <a:schemeClr val="tx1"/>
              </a:solidFill>
              <a:effectLst/>
              <a:latin typeface="+mj-lt"/>
              <a:ea typeface="Noto Sans Symbols"/>
              <a:cs typeface="Noto Sans Symbols"/>
            </a:endParaRPr>
          </a:p>
          <a:p>
            <a:pPr marL="457200" lvl="0" algn="l">
              <a:lnSpc>
                <a:spcPct val="100000"/>
              </a:lnSpc>
            </a:pPr>
            <a:r>
              <a:rPr lang="en-GB" sz="1200" dirty="0">
                <a:solidFill>
                  <a:schemeClr val="tx1"/>
                </a:solidFill>
                <a:effectLst/>
                <a:latin typeface="+mj-lt"/>
                <a:ea typeface="Helvetica Neue"/>
                <a:cs typeface="Helvetica Neue"/>
              </a:rPr>
              <a:t>Religious Understanding</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Me, my body, my health</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Emotional well-being	</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Life cycles</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Module 2 Units</a:t>
            </a:r>
            <a:endParaRPr lang="en-GB" sz="1200" dirty="0">
              <a:solidFill>
                <a:schemeClr val="tx1"/>
              </a:solidFill>
              <a:effectLst/>
              <a:latin typeface="+mj-lt"/>
              <a:ea typeface="Noto Sans Symbols"/>
              <a:cs typeface="Noto Sans Symbols"/>
            </a:endParaRPr>
          </a:p>
          <a:p>
            <a:pPr marL="457200" lvl="0" algn="l">
              <a:lnSpc>
                <a:spcPct val="100000"/>
              </a:lnSpc>
            </a:pPr>
            <a:r>
              <a:rPr lang="en-GB" sz="1200" dirty="0">
                <a:solidFill>
                  <a:schemeClr val="tx1"/>
                </a:solidFill>
                <a:effectLst/>
                <a:latin typeface="+mj-lt"/>
                <a:ea typeface="Helvetica Neue"/>
                <a:cs typeface="Helvetica Neue"/>
              </a:rPr>
              <a:t>Religious Understanding</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Personal Relationships</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Life Online</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Keeping Safe</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marL="171450" lvl="0" indent="-171450" algn="l">
              <a:lnSpc>
                <a:spcPct val="100000"/>
              </a:lnSpc>
              <a:buClr>
                <a:srgbClr val="F37021"/>
              </a:buClr>
              <a:buFont typeface="Arial" panose="020B0604020202020204" pitchFamily="34" charset="0"/>
              <a:buChar char="•"/>
            </a:pPr>
            <a:r>
              <a:rPr lang="en-GB" sz="1200" b="1" dirty="0">
                <a:solidFill>
                  <a:schemeClr val="tx1"/>
                </a:solidFill>
                <a:effectLst/>
                <a:latin typeface="+mj-lt"/>
                <a:ea typeface="Helvetica Neue"/>
                <a:cs typeface="Helvetica Neue"/>
              </a:rPr>
              <a:t>Module 3 Units</a:t>
            </a:r>
            <a:endParaRPr lang="en-GB" sz="1200" dirty="0">
              <a:solidFill>
                <a:schemeClr val="tx1"/>
              </a:solidFill>
              <a:effectLst/>
              <a:latin typeface="+mj-lt"/>
              <a:ea typeface="Noto Sans Symbols"/>
              <a:cs typeface="Noto Sans Symbols"/>
            </a:endParaRPr>
          </a:p>
          <a:p>
            <a:pPr marL="457200" lvl="0" algn="l">
              <a:lnSpc>
                <a:spcPct val="100000"/>
              </a:lnSpc>
            </a:pPr>
            <a:r>
              <a:rPr lang="en-GB" sz="1200" dirty="0">
                <a:solidFill>
                  <a:schemeClr val="tx1"/>
                </a:solidFill>
                <a:effectLst/>
                <a:latin typeface="+mj-lt"/>
                <a:ea typeface="Helvetica Neue"/>
                <a:cs typeface="Helvetica Neue"/>
              </a:rPr>
              <a:t>Religious Understanding</a:t>
            </a:r>
            <a:endParaRPr lang="en-GB" sz="1200" dirty="0">
              <a:solidFill>
                <a:schemeClr val="tx1"/>
              </a:solidFill>
              <a:effectLst/>
              <a:latin typeface="+mj-lt"/>
              <a:ea typeface="Calibri" panose="020F0502020204030204" pitchFamily="34" charset="0"/>
            </a:endParaRPr>
          </a:p>
          <a:p>
            <a:pPr marL="457200" lvl="0" algn="l">
              <a:lnSpc>
                <a:spcPct val="100000"/>
              </a:lnSpc>
            </a:pPr>
            <a:r>
              <a:rPr lang="en-GB" sz="1200" dirty="0">
                <a:solidFill>
                  <a:schemeClr val="tx1"/>
                </a:solidFill>
                <a:effectLst/>
                <a:latin typeface="+mj-lt"/>
                <a:ea typeface="Helvetica Neue"/>
                <a:cs typeface="Helvetica Neue"/>
              </a:rPr>
              <a:t>Living in the Wider World</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 </a:t>
            </a:r>
            <a:endParaRPr lang="en-GB" sz="1200" dirty="0">
              <a:solidFill>
                <a:schemeClr val="tx1"/>
              </a:solidFill>
              <a:effectLst/>
              <a:latin typeface="+mj-lt"/>
              <a:ea typeface="Calibri" panose="020F0502020204030204" pitchFamily="34" charset="0"/>
            </a:endParaRPr>
          </a:p>
          <a:p>
            <a:pPr lvl="0" algn="l">
              <a:lnSpc>
                <a:spcPct val="100000"/>
              </a:lnSpc>
            </a:pPr>
            <a:r>
              <a:rPr lang="en-GB" sz="1200" b="1" dirty="0">
                <a:solidFill>
                  <a:schemeClr val="tx1"/>
                </a:solidFill>
                <a:effectLst/>
                <a:latin typeface="+mj-lt"/>
                <a:ea typeface="Helvetica Neue"/>
                <a:cs typeface="Helvetica Neue"/>
              </a:rPr>
              <a:t>Lessons</a:t>
            </a:r>
            <a:endParaRPr lang="en-GB" sz="1200" dirty="0">
              <a:solidFill>
                <a:schemeClr val="tx1"/>
              </a:solidFill>
              <a:effectLst/>
              <a:latin typeface="+mj-lt"/>
              <a:ea typeface="Calibri" panose="020F0502020204030204" pitchFamily="34" charset="0"/>
            </a:endParaRPr>
          </a:p>
          <a:p>
            <a:pPr lvl="0" algn="l">
              <a:lnSpc>
                <a:spcPct val="100000"/>
              </a:lnSpc>
            </a:pPr>
            <a:r>
              <a:rPr lang="en-GB" sz="1200" dirty="0">
                <a:solidFill>
                  <a:schemeClr val="tx1"/>
                </a:solidFill>
                <a:effectLst/>
                <a:latin typeface="+mj-lt"/>
                <a:ea typeface="Helvetica Neue"/>
                <a:cs typeface="Helvetica Neue"/>
              </a:rPr>
              <a:t>Finally, click reveal the term ‘Various lessons and sessions’ to explain that each unit contains a number of lessons and sessions to be led in the classroom.</a:t>
            </a:r>
            <a:endParaRPr lang="en-GB"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7</a:t>
            </a:fld>
            <a:endParaRPr lang="en-GB"/>
          </a:p>
        </p:txBody>
      </p:sp>
    </p:spTree>
    <p:extLst>
      <p:ext uri="{BB962C8B-B14F-4D97-AF65-F5344CB8AC3E}">
        <p14:creationId xmlns:p14="http://schemas.microsoft.com/office/powerpoint/2010/main" val="1892000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Module One in detail (5 mins)</a:t>
            </a:r>
            <a:endParaRPr lang="en-US" sz="1200" dirty="0">
              <a:solidFill>
                <a:schemeClr val="tx1"/>
              </a:solidFill>
              <a:effectLst/>
              <a:latin typeface="+mj-lt"/>
              <a:ea typeface="Calibri" panose="020F0502020204030204" pitchFamily="34" charset="0"/>
            </a:endParaRPr>
          </a:p>
          <a:p>
            <a:pPr lvl="0" algn="l">
              <a:lnSpc>
                <a:spcPct val="100000"/>
              </a:lnSpc>
            </a:pPr>
            <a:endParaRPr lang="en-US" sz="1200" b="1" dirty="0">
              <a:solidFill>
                <a:schemeClr val="tx1"/>
              </a:solidFill>
              <a:effectLst/>
              <a:latin typeface="+mj-lt"/>
              <a:ea typeface="Helvetica Neue"/>
              <a:cs typeface="Helvetica Neue"/>
            </a:endParaRPr>
          </a:p>
          <a:p>
            <a:pPr lvl="0" algn="l">
              <a:lnSpc>
                <a:spcPct val="100000"/>
              </a:lnSpc>
            </a:pPr>
            <a:r>
              <a:rPr lang="en-US" sz="1200" b="1" dirty="0">
                <a:solidFill>
                  <a:schemeClr val="tx1"/>
                </a:solidFill>
                <a:effectLst/>
                <a:latin typeface="+mj-lt"/>
                <a:ea typeface="Helvetica Neue"/>
                <a:cs typeface="Helvetica Neue"/>
              </a:rPr>
              <a:t>Slide 5</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Module One: Created and Loved by God</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Using the text on screen, explain that </a:t>
            </a:r>
            <a:r>
              <a:rPr lang="en-US" sz="1200" b="1" dirty="0">
                <a:solidFill>
                  <a:schemeClr val="tx1"/>
                </a:solidFill>
                <a:effectLst/>
                <a:latin typeface="+mj-lt"/>
                <a:ea typeface="Helvetica Neue"/>
                <a:cs typeface="Helvetica Neue"/>
              </a:rPr>
              <a:t>Module One: Created and Loved</a:t>
            </a:r>
            <a:r>
              <a:rPr lang="en-US" sz="1200" dirty="0">
                <a:solidFill>
                  <a:schemeClr val="tx1"/>
                </a:solidFill>
                <a:effectLst/>
                <a:latin typeface="+mj-lt"/>
                <a:ea typeface="Helvetica Neue"/>
                <a:cs typeface="Helvetica Neue"/>
              </a:rPr>
              <a:t> </a:t>
            </a:r>
            <a:r>
              <a:rPr lang="en-US" sz="1200" b="1" dirty="0">
                <a:solidFill>
                  <a:schemeClr val="tx1"/>
                </a:solidFill>
                <a:effectLst/>
                <a:latin typeface="+mj-lt"/>
                <a:ea typeface="Helvetica Neue"/>
                <a:cs typeface="Helvetica Neue"/>
              </a:rPr>
              <a:t>by God</a:t>
            </a:r>
            <a:r>
              <a:rPr lang="en-US" sz="1200" dirty="0">
                <a:solidFill>
                  <a:schemeClr val="tx1"/>
                </a:solidFill>
                <a:effectLst/>
                <a:latin typeface="+mj-lt"/>
                <a:ea typeface="Helvetica Neue"/>
                <a:cs typeface="Helvetica Neue"/>
              </a:rPr>
              <a:t> explores the individual. Rooted in the teaching that we are made in the image and likeness of God, it helps children to develop an understanding of the importance of valuing themselves as the basis for personal relationships.</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8</a:t>
            </a:fld>
            <a:endParaRPr lang="en-GB"/>
          </a:p>
        </p:txBody>
      </p:sp>
    </p:spTree>
    <p:extLst>
      <p:ext uri="{BB962C8B-B14F-4D97-AF65-F5344CB8AC3E}">
        <p14:creationId xmlns:p14="http://schemas.microsoft.com/office/powerpoint/2010/main" val="572352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Slide 6</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Explain that at the start of each learning stage in Module 1, are a series of short Story Sessions to be completed on consecutive days throughout the week. Invite parents to spend a few moments quietly reading the text on screen which describes these story sessions: Each learning stage focuses on a different Gospel story, which is repeated in various ways over the week, giving rise to times of discussion, imaginative reflection and creative response, for example, in Key Stage One children will hear and reflect on the story of Jesus telling the little children to come to Him and through imaginative reflection will put themselves into the story to experience Jesus’ call personally. In Upper Key Stage Two, the story is that of Jesus calming the storm, and is used to reflect on how whatever might come their way through puberty and beyond, Jesus is with them and will help them. </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p:txBody>
      </p:sp>
      <p:sp>
        <p:nvSpPr>
          <p:cNvPr id="4" name="Slide Number Placeholder 3"/>
          <p:cNvSpPr>
            <a:spLocks noGrp="1"/>
          </p:cNvSpPr>
          <p:nvPr>
            <p:ph type="sldNum" sz="quarter" idx="5"/>
          </p:nvPr>
        </p:nvSpPr>
        <p:spPr/>
        <p:txBody>
          <a:bodyPr/>
          <a:lstStyle/>
          <a:p>
            <a:fld id="{F6AD4E91-55A4-45DC-A91F-9B941E8B4C3D}" type="slidenum">
              <a:rPr lang="en-GB" smtClean="0"/>
              <a:t>9</a:t>
            </a:fld>
            <a:endParaRPr lang="en-GB"/>
          </a:p>
        </p:txBody>
      </p:sp>
    </p:spTree>
    <p:extLst>
      <p:ext uri="{BB962C8B-B14F-4D97-AF65-F5344CB8AC3E}">
        <p14:creationId xmlns:p14="http://schemas.microsoft.com/office/powerpoint/2010/main" val="2232955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lvl="0" algn="l">
              <a:lnSpc>
                <a:spcPct val="100000"/>
              </a:lnSpc>
            </a:pPr>
            <a:r>
              <a:rPr lang="en-GB" sz="1200" b="1" dirty="0">
                <a:solidFill>
                  <a:schemeClr val="tx1"/>
                </a:solidFill>
                <a:effectLst/>
                <a:latin typeface="+mj-lt"/>
                <a:ea typeface="Helvetica Neue"/>
                <a:cs typeface="Helvetica Neue"/>
              </a:rPr>
              <a:t>Slide 9</a:t>
            </a:r>
            <a:endParaRPr lang="en-GB" sz="1200" dirty="0">
              <a:solidFill>
                <a:schemeClr val="tx1"/>
              </a:solidFill>
              <a:effectLst/>
              <a:latin typeface="+mj-lt"/>
              <a:ea typeface="Calibri" panose="020F0502020204030204" pitchFamily="34" charset="0"/>
            </a:endParaRPr>
          </a:p>
          <a:p>
            <a:pPr lvl="0" algn="l">
              <a:lnSpc>
                <a:spcPct val="100000"/>
              </a:lnSpc>
            </a:pPr>
            <a:endParaRPr lang="en-GB" sz="1200" b="1" dirty="0">
              <a:solidFill>
                <a:schemeClr val="tx1"/>
              </a:solidFill>
              <a:effectLst/>
              <a:latin typeface="+mj-lt"/>
              <a:ea typeface="Helvetica Neue"/>
              <a:cs typeface="Helvetica Neue"/>
            </a:endParaRPr>
          </a:p>
          <a:p>
            <a:pPr lvl="0" algn="l">
              <a:lnSpc>
                <a:spcPct val="100000"/>
              </a:lnSpc>
            </a:pPr>
            <a:r>
              <a:rPr lang="en-GB" sz="1200" b="1" dirty="0">
                <a:solidFill>
                  <a:schemeClr val="tx1"/>
                </a:solidFill>
                <a:effectLst/>
                <a:latin typeface="+mj-lt"/>
                <a:ea typeface="Helvetica Neue"/>
                <a:cs typeface="Helvetica Neue"/>
              </a:rPr>
              <a:t>Lower Key Stage Two</a:t>
            </a:r>
            <a:r>
              <a:rPr lang="en-GB" sz="1200" dirty="0">
                <a:solidFill>
                  <a:schemeClr val="tx1"/>
                </a:solidFill>
                <a:effectLst/>
                <a:latin typeface="+mj-lt"/>
                <a:ea typeface="Helvetica Neue"/>
                <a:cs typeface="Helvetica Neue"/>
              </a:rPr>
              <a:t> – understanding differences, respecting our bodies, puberty and changing bodies**, strategies to support emotional wellbeing including practising thankfulness, and the development of pupils' understanding of life before birth.</a:t>
            </a:r>
            <a:endParaRPr lang="en-GB"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dirty="0"/>
          </a:p>
        </p:txBody>
      </p:sp>
      <p:sp>
        <p:nvSpPr>
          <p:cNvPr id="126" name="Google Shape;1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Slide 10</a:t>
            </a:r>
            <a:endParaRPr lang="en-US" sz="1200" dirty="0">
              <a:solidFill>
                <a:schemeClr val="tx1"/>
              </a:solidFill>
              <a:effectLst/>
              <a:latin typeface="+mj-lt"/>
              <a:ea typeface="Calibri" panose="020F0502020204030204" pitchFamily="34" charset="0"/>
            </a:endParaRPr>
          </a:p>
          <a:p>
            <a:pPr lvl="0" algn="l">
              <a:lnSpc>
                <a:spcPct val="100000"/>
              </a:lnSpc>
            </a:pPr>
            <a:endParaRPr lang="en-US" sz="1200" b="1" dirty="0">
              <a:solidFill>
                <a:schemeClr val="tx1"/>
              </a:solidFill>
              <a:effectLst/>
              <a:latin typeface="+mj-lt"/>
              <a:ea typeface="Helvetica Neue"/>
              <a:cs typeface="Helvetica Neue"/>
            </a:endParaRPr>
          </a:p>
          <a:p>
            <a:pPr lvl="0" algn="l">
              <a:lnSpc>
                <a:spcPct val="100000"/>
              </a:lnSpc>
            </a:pPr>
            <a:r>
              <a:rPr lang="en-US" sz="1200" b="1" dirty="0">
                <a:solidFill>
                  <a:schemeClr val="tx1"/>
                </a:solidFill>
                <a:effectLst/>
                <a:latin typeface="+mj-lt"/>
                <a:ea typeface="Helvetica Neue"/>
                <a:cs typeface="Helvetica Neue"/>
              </a:rPr>
              <a:t>Upper Key Stage Two</a:t>
            </a:r>
            <a:r>
              <a:rPr lang="en-US" sz="1200" dirty="0">
                <a:solidFill>
                  <a:schemeClr val="tx1"/>
                </a:solidFill>
                <a:effectLst/>
                <a:latin typeface="+mj-lt"/>
                <a:ea typeface="Helvetica Neue"/>
                <a:cs typeface="Helvetica Neue"/>
              </a:rPr>
              <a:t> – appreciation of physical and emotional differences, a more complex understanding of physical changes in girl and boys bodies, body image, strong emotional feelings, the impact of the internet and social media on emotional well-being, a more nuanced and scientific understanding of life in the womb and how babies are made**, and menstruation.</a:t>
            </a:r>
            <a:endParaRPr lang="en-US" sz="1200" dirty="0">
              <a:solidFill>
                <a:schemeClr val="tx1"/>
              </a:solidFill>
              <a:effectLst/>
              <a:latin typeface="+mj-lt"/>
              <a:ea typeface="Calibri" panose="020F0502020204030204" pitchFamily="34" charset="0"/>
            </a:endParaRPr>
          </a:p>
          <a:p>
            <a:pPr lvl="0" algn="l">
              <a:lnSpc>
                <a:spcPct val="100000"/>
              </a:lnSpc>
            </a:pPr>
            <a:r>
              <a:rPr lang="en-US" sz="1200" b="1"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As Session Leader, to </a:t>
            </a:r>
            <a:r>
              <a:rPr lang="en-US" sz="1200" dirty="0" err="1">
                <a:solidFill>
                  <a:schemeClr val="tx1"/>
                </a:solidFill>
                <a:effectLst/>
                <a:latin typeface="+mj-lt"/>
                <a:ea typeface="Helvetica Neue"/>
                <a:cs typeface="Helvetica Neue"/>
              </a:rPr>
              <a:t>familiarise</a:t>
            </a:r>
            <a:r>
              <a:rPr lang="en-US" sz="1200" dirty="0">
                <a:solidFill>
                  <a:schemeClr val="tx1"/>
                </a:solidFill>
                <a:effectLst/>
                <a:latin typeface="+mj-lt"/>
                <a:ea typeface="Helvetica Neue"/>
                <a:cs typeface="Helvetica Neue"/>
              </a:rPr>
              <a:t> yourself with the information regarding </a:t>
            </a:r>
            <a:r>
              <a:rPr lang="en-US" sz="1200" b="1" dirty="0">
                <a:solidFill>
                  <a:schemeClr val="tx1"/>
                </a:solidFill>
                <a:effectLst/>
                <a:latin typeface="+mj-lt"/>
                <a:ea typeface="Helvetica Neue"/>
                <a:cs typeface="Helvetica Neue"/>
              </a:rPr>
              <a:t>Key Decisions </a:t>
            </a:r>
            <a:r>
              <a:rPr lang="en-US" sz="1200" dirty="0">
                <a:solidFill>
                  <a:schemeClr val="tx1"/>
                </a:solidFill>
                <a:effectLst/>
                <a:latin typeface="+mj-lt"/>
                <a:ea typeface="Helvetica Neue"/>
                <a:cs typeface="Helvetica Neue"/>
              </a:rPr>
              <a:t>concerning genitalia (KS1), puberty (LKS2), pornography (UKS2) and sexual intimacy (UKS2) and more. You have the option to discuss these Key Decisions with parents later in this session.</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11</a:t>
            </a:fld>
            <a:endParaRPr lang="en-GB"/>
          </a:p>
        </p:txBody>
      </p:sp>
    </p:spTree>
    <p:extLst>
      <p:ext uri="{BB962C8B-B14F-4D97-AF65-F5344CB8AC3E}">
        <p14:creationId xmlns:p14="http://schemas.microsoft.com/office/powerpoint/2010/main" val="2831843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lnSpc>
                <a:spcPct val="100000"/>
              </a:lnSpc>
            </a:pPr>
            <a:r>
              <a:rPr lang="en-US" sz="1200" b="1" dirty="0">
                <a:solidFill>
                  <a:schemeClr val="tx1"/>
                </a:solidFill>
                <a:effectLst/>
                <a:latin typeface="+mj-lt"/>
                <a:ea typeface="Helvetica Neue"/>
                <a:cs typeface="Helvetica Neue"/>
              </a:rPr>
              <a:t>Slide 11</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Explain that there are 11 sessions in Module 1 of </a:t>
            </a:r>
            <a:r>
              <a:rPr lang="en-US" sz="1200" b="1" dirty="0">
                <a:solidFill>
                  <a:schemeClr val="tx1"/>
                </a:solidFill>
                <a:effectLst/>
                <a:latin typeface="+mj-lt"/>
                <a:ea typeface="Helvetica Neue"/>
                <a:cs typeface="Helvetica Neue"/>
              </a:rPr>
              <a:t>Upper Key Stage Two</a:t>
            </a:r>
            <a:r>
              <a:rPr lang="en-US" sz="1200" dirty="0">
                <a:solidFill>
                  <a:schemeClr val="tx1"/>
                </a:solidFill>
                <a:effectLst/>
                <a:latin typeface="+mj-lt"/>
                <a:ea typeface="Helvetica Neue"/>
                <a:cs typeface="Helvetica Neue"/>
              </a:rPr>
              <a:t> which are structured around an original drama series by Ten </a:t>
            </a:r>
            <a:r>
              <a:rPr lang="en-US" sz="1200" dirty="0" err="1">
                <a:solidFill>
                  <a:schemeClr val="tx1"/>
                </a:solidFill>
                <a:effectLst/>
                <a:latin typeface="+mj-lt"/>
                <a:ea typeface="Helvetica Neue"/>
                <a:cs typeface="Helvetica Neue"/>
              </a:rPr>
              <a:t>Ten</a:t>
            </a:r>
            <a:r>
              <a:rPr lang="en-US" sz="1200" dirty="0">
                <a:solidFill>
                  <a:schemeClr val="tx1"/>
                </a:solidFill>
                <a:effectLst/>
                <a:latin typeface="+mj-lt"/>
                <a:ea typeface="Helvetica Neue"/>
                <a:cs typeface="Helvetica Neue"/>
              </a:rPr>
              <a:t> called </a:t>
            </a:r>
            <a:r>
              <a:rPr lang="en-US" sz="1200" b="1" dirty="0">
                <a:solidFill>
                  <a:schemeClr val="tx1"/>
                </a:solidFill>
                <a:effectLst/>
                <a:latin typeface="+mj-lt"/>
                <a:ea typeface="Helvetica Neue"/>
                <a:cs typeface="Helvetica Neue"/>
              </a:rPr>
              <a:t>Paradise Street</a:t>
            </a:r>
            <a:r>
              <a:rPr lang="en-US" sz="1200" dirty="0">
                <a:solidFill>
                  <a:schemeClr val="tx1"/>
                </a:solidFill>
                <a:effectLst/>
                <a:latin typeface="+mj-lt"/>
                <a:ea typeface="Helvetica Neue"/>
                <a:cs typeface="Helvetica Neue"/>
              </a:rPr>
              <a:t>.</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Invite staff to quietly read the text on screen for a moment or two.  It says:</a:t>
            </a:r>
            <a:endParaRPr lang="en-US" sz="1200" dirty="0">
              <a:solidFill>
                <a:schemeClr val="tx1"/>
              </a:solidFill>
              <a:effectLst/>
              <a:latin typeface="+mj-lt"/>
              <a:ea typeface="Calibri" panose="020F0502020204030204" pitchFamily="34" charset="0"/>
            </a:endParaRPr>
          </a:p>
          <a:p>
            <a:pPr lvl="0" algn="l">
              <a:lnSpc>
                <a:spcPct val="100000"/>
              </a:lnSpc>
            </a:pPr>
            <a:r>
              <a:rPr lang="en-US" sz="1200" dirty="0">
                <a:solidFill>
                  <a:schemeClr val="tx1"/>
                </a:solidFill>
                <a:effectLst/>
                <a:latin typeface="+mj-lt"/>
                <a:ea typeface="Helvetica Neue"/>
                <a:cs typeface="Helvetica Neue"/>
              </a:rPr>
              <a:t> </a:t>
            </a:r>
            <a:endParaRPr lang="en-US" sz="1200" dirty="0">
              <a:solidFill>
                <a:schemeClr val="tx1"/>
              </a:solidFill>
              <a:effectLst/>
              <a:latin typeface="+mj-lt"/>
              <a:ea typeface="Calibri" panose="020F0502020204030204" pitchFamily="34" charset="0"/>
            </a:endParaRPr>
          </a:p>
          <a:p>
            <a:pPr marL="457200" lvl="0" algn="l">
              <a:lnSpc>
                <a:spcPct val="100000"/>
              </a:lnSpc>
            </a:pPr>
            <a:r>
              <a:rPr lang="en-US" sz="1200" i="1" dirty="0">
                <a:solidFill>
                  <a:schemeClr val="tx1"/>
                </a:solidFill>
                <a:effectLst/>
                <a:latin typeface="+mj-lt"/>
                <a:ea typeface="Helvetica Neue"/>
                <a:cs typeface="Helvetica Neue"/>
              </a:rPr>
              <a:t>Paradise Street is an original drama series for Upper Key Stage Two which follows the story of 4 friends – Finn, Leyla, Marcus and Siobhan – who have different personal and social experiences related to growing up and puberty.  Each episode lasts about 10 minutes and is followed by a time of teacher-led discussion with the pupils.  Each session also includes an episode of “Delving Deeper into Paradise Street” in which two fun presenters explore the issues in the drama and provide some teaching for pupils (which also acts as guidance and support for teachers). Each concludes with a time of personal writing in a Module 1 Workbook which will help the pupils to digest and </a:t>
            </a:r>
            <a:r>
              <a:rPr lang="en-US" sz="1200" i="1" dirty="0" err="1">
                <a:solidFill>
                  <a:schemeClr val="tx1"/>
                </a:solidFill>
                <a:effectLst/>
                <a:latin typeface="+mj-lt"/>
                <a:ea typeface="Helvetica Neue"/>
                <a:cs typeface="Helvetica Neue"/>
              </a:rPr>
              <a:t>personalise</a:t>
            </a:r>
            <a:r>
              <a:rPr lang="en-US" sz="1200" i="1" dirty="0">
                <a:solidFill>
                  <a:schemeClr val="tx1"/>
                </a:solidFill>
                <a:effectLst/>
                <a:latin typeface="+mj-lt"/>
                <a:ea typeface="Helvetica Neue"/>
                <a:cs typeface="Helvetica Neue"/>
              </a:rPr>
              <a:t> the teaching.</a:t>
            </a:r>
            <a:endParaRPr lang="en-US" sz="1200" dirty="0">
              <a:solidFill>
                <a:schemeClr val="tx1"/>
              </a:solidFill>
              <a:effectLst/>
              <a:latin typeface="+mj-lt"/>
              <a:ea typeface="Calibri" panose="020F0502020204030204" pitchFamily="34" charset="0"/>
            </a:endParaRPr>
          </a:p>
          <a:p>
            <a:pPr marL="0" lvl="0" indent="0" algn="l" rtl="0">
              <a:spcBef>
                <a:spcPts val="0"/>
              </a:spcBef>
              <a:spcAft>
                <a:spcPts val="0"/>
              </a:spcAft>
              <a:buClr>
                <a:schemeClr val="dk1"/>
              </a:buClr>
              <a:buSzPts val="1200"/>
              <a:buFont typeface="Calibri"/>
              <a:buNone/>
            </a:pPr>
            <a:endParaRPr lang="en-US" dirty="0"/>
          </a:p>
          <a:p>
            <a:endParaRPr lang="en-GB" dirty="0"/>
          </a:p>
        </p:txBody>
      </p:sp>
      <p:sp>
        <p:nvSpPr>
          <p:cNvPr id="4" name="Slide Number Placeholder 3"/>
          <p:cNvSpPr>
            <a:spLocks noGrp="1"/>
          </p:cNvSpPr>
          <p:nvPr>
            <p:ph type="sldNum" sz="quarter" idx="5"/>
          </p:nvPr>
        </p:nvSpPr>
        <p:spPr/>
        <p:txBody>
          <a:bodyPr/>
          <a:lstStyle/>
          <a:p>
            <a:fld id="{F6AD4E91-55A4-45DC-A91F-9B941E8B4C3D}" type="slidenum">
              <a:rPr lang="en-GB" smtClean="0"/>
              <a:t>12</a:t>
            </a:fld>
            <a:endParaRPr lang="en-GB"/>
          </a:p>
        </p:txBody>
      </p:sp>
    </p:spTree>
    <p:extLst>
      <p:ext uri="{BB962C8B-B14F-4D97-AF65-F5344CB8AC3E}">
        <p14:creationId xmlns:p14="http://schemas.microsoft.com/office/powerpoint/2010/main" val="362597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cid:image003.png@01D5DD93.14215F0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33D7B-8961-4F43-8DAF-C2B369151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C698A5-8642-C84E-AA6F-28E3F52363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49E749-EFA1-334F-A2FF-62D1E17A3236}"/>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5" name="Footer Placeholder 4">
            <a:extLst>
              <a:ext uri="{FF2B5EF4-FFF2-40B4-BE49-F238E27FC236}">
                <a16:creationId xmlns:a16="http://schemas.microsoft.com/office/drawing/2014/main" id="{3D8A2D5F-337E-9A44-A97E-E1D6CBBA9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AFFF9-7928-1749-9125-812CF0A17968}"/>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176661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9AD09-73AF-8C44-9CFF-7F2934BF0F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4A0C6B-495D-114E-B2CF-F2631416E6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2BDA0-BB08-4E45-ACB9-73DEAA8D0A4B}"/>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5" name="Footer Placeholder 4">
            <a:extLst>
              <a:ext uri="{FF2B5EF4-FFF2-40B4-BE49-F238E27FC236}">
                <a16:creationId xmlns:a16="http://schemas.microsoft.com/office/drawing/2014/main" id="{E2CBA968-B956-644C-827F-ADA67BA9D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A26B15-98DE-5048-B737-FC1EB49CCB55}"/>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19569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CF0FB7-857D-7142-9888-61F6EC3D9D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D70A01-189A-194D-BFC8-42B70A9AF8B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144FA-C30C-E746-92B6-E0CD5FA7549B}"/>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5" name="Footer Placeholder 4">
            <a:extLst>
              <a:ext uri="{FF2B5EF4-FFF2-40B4-BE49-F238E27FC236}">
                <a16:creationId xmlns:a16="http://schemas.microsoft.com/office/drawing/2014/main" id="{97ACB2FA-6FB1-8A49-ACAC-ED88706E63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2BBF9-78CD-6F41-8338-C76298CACA42}"/>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3780356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E052-7B58-8446-88DD-4E631644ACEA}"/>
              </a:ext>
            </a:extLst>
          </p:cNvPr>
          <p:cNvSpPr>
            <a:spLocks noGrp="1"/>
          </p:cNvSpPr>
          <p:nvPr>
            <p:ph type="title"/>
          </p:nvPr>
        </p:nvSpPr>
        <p:spPr>
          <a:xfrm>
            <a:off x="838200" y="365125"/>
            <a:ext cx="9516414"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207B4F0-F510-AC4C-92FC-E46598C6ACCB}"/>
              </a:ext>
            </a:extLst>
          </p:cNvPr>
          <p:cNvSpPr>
            <a:spLocks noGrp="1"/>
          </p:cNvSpPr>
          <p:nvPr>
            <p:ph idx="1"/>
          </p:nvPr>
        </p:nvSpPr>
        <p:spPr>
          <a:xfrm>
            <a:off x="838200" y="1887323"/>
            <a:ext cx="951641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1AC80-DCFE-DE4F-8B7C-7598C88F920A}"/>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5" name="Footer Placeholder 4">
            <a:extLst>
              <a:ext uri="{FF2B5EF4-FFF2-40B4-BE49-F238E27FC236}">
                <a16:creationId xmlns:a16="http://schemas.microsoft.com/office/drawing/2014/main" id="{05C6BAFF-E19A-884D-8A45-1E8DF36587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A16EA-9BE0-F84C-A7DD-BB0C762A1A91}"/>
              </a:ext>
            </a:extLst>
          </p:cNvPr>
          <p:cNvSpPr>
            <a:spLocks noGrp="1"/>
          </p:cNvSpPr>
          <p:nvPr>
            <p:ph type="sldNum" sz="quarter" idx="12"/>
          </p:nvPr>
        </p:nvSpPr>
        <p:spPr/>
        <p:txBody>
          <a:bodyPr/>
          <a:lstStyle/>
          <a:p>
            <a:fld id="{B444EE97-B5BB-154D-AC97-4AE2583759D8}" type="slidenum">
              <a:rPr lang="en-US" smtClean="0"/>
              <a:t>‹#›</a:t>
            </a:fld>
            <a:endParaRPr lang="en-US"/>
          </a:p>
        </p:txBody>
      </p:sp>
      <p:pic>
        <p:nvPicPr>
          <p:cNvPr id="7" name="Picture 2" descr="cid:image003.png@01D5DD93.14215F00"/>
          <p:cNvPicPr>
            <a:picLocks noChangeAspect="1" noChangeArrowheads="1"/>
          </p:cNvPicPr>
          <p:nvPr userDrawn="1"/>
        </p:nvPicPr>
        <p:blipFill rotWithShape="1">
          <a:blip r:embed="rId2" r:link="rId3">
            <a:extLst>
              <a:ext uri="{28A0092B-C50C-407E-A947-70E740481C1C}">
                <a14:useLocalDpi xmlns:a14="http://schemas.microsoft.com/office/drawing/2010/main" val="0"/>
              </a:ext>
            </a:extLst>
          </a:blip>
          <a:srcRect l="-1993" t="17825" r="84821" b="11565"/>
          <a:stretch>
            <a:fillRect/>
          </a:stretch>
        </p:blipFill>
        <p:spPr bwMode="auto">
          <a:xfrm>
            <a:off x="10823845" y="3964308"/>
            <a:ext cx="977722" cy="86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a:stretch>
            <a:fillRect/>
          </a:stretch>
        </p:blipFill>
        <p:spPr>
          <a:xfrm>
            <a:off x="10860452" y="1434860"/>
            <a:ext cx="986695" cy="1010566"/>
          </a:xfrm>
          <a:prstGeom prst="rect">
            <a:avLst/>
          </a:prstGeom>
        </p:spPr>
      </p:pic>
      <p:pic>
        <p:nvPicPr>
          <p:cNvPr id="9" name="Picture 8"/>
          <p:cNvPicPr>
            <a:picLocks noChangeAspect="1"/>
          </p:cNvPicPr>
          <p:nvPr userDrawn="1"/>
        </p:nvPicPr>
        <p:blipFill>
          <a:blip r:embed="rId5"/>
          <a:stretch>
            <a:fillRect/>
          </a:stretch>
        </p:blipFill>
        <p:spPr>
          <a:xfrm>
            <a:off x="10860452" y="2624594"/>
            <a:ext cx="904509" cy="1243414"/>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37143" y="426525"/>
            <a:ext cx="1334372" cy="842761"/>
          </a:xfrm>
          <a:prstGeom prst="rect">
            <a:avLst/>
          </a:prstGeom>
        </p:spPr>
      </p:pic>
    </p:spTree>
    <p:extLst>
      <p:ext uri="{BB962C8B-B14F-4D97-AF65-F5344CB8AC3E}">
        <p14:creationId xmlns:p14="http://schemas.microsoft.com/office/powerpoint/2010/main" val="417666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4197-48BA-8F49-88A1-14B49E403F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38A5C5-85EA-3246-BB75-AD3CE59A4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CBE04A-3CA7-5744-81F5-8BF15E78C736}"/>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5" name="Footer Placeholder 4">
            <a:extLst>
              <a:ext uri="{FF2B5EF4-FFF2-40B4-BE49-F238E27FC236}">
                <a16:creationId xmlns:a16="http://schemas.microsoft.com/office/drawing/2014/main" id="{CD6B91D9-E845-B141-B1B5-B25E50E57E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FFA90-1BBE-104E-B070-65F20BF026F2}"/>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367879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4175-96C0-2A42-B211-2BBCDF8BAE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246C7-0638-6042-B417-71BAD6B4E45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70C95-323D-E44E-A261-A9625523114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A959D-1B8F-5740-B0EA-7A08F5C8C3EF}"/>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6" name="Footer Placeholder 5">
            <a:extLst>
              <a:ext uri="{FF2B5EF4-FFF2-40B4-BE49-F238E27FC236}">
                <a16:creationId xmlns:a16="http://schemas.microsoft.com/office/drawing/2014/main" id="{80CA66E1-F80C-5D40-9AAE-F7F9F3E38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8DDE5-7678-4A4F-95DB-C392FAC77B7E}"/>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267261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BFB5-47CE-374F-BA6A-8CF043B412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D85A68-7FCA-8041-A1F0-28F09727E8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27BE589-95AF-5B4F-9C73-2EAAF032ED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C690A9-4B04-4749-B86B-19C5CAEC5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585D23B-A101-4B4E-B10E-01B80CAA39E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FE1150-D199-DA47-BE94-530123B28411}"/>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8" name="Footer Placeholder 7">
            <a:extLst>
              <a:ext uri="{FF2B5EF4-FFF2-40B4-BE49-F238E27FC236}">
                <a16:creationId xmlns:a16="http://schemas.microsoft.com/office/drawing/2014/main" id="{411B25FE-BAE4-5943-BDEB-2DCB9E775F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BD28AC-5E2E-6844-AACD-3F82332778AF}"/>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5216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C6C-82D0-9C43-BEA2-87808F74F9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C2A8BF-A848-E045-8EDD-FC3D0DB5C193}"/>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4" name="Footer Placeholder 3">
            <a:extLst>
              <a:ext uri="{FF2B5EF4-FFF2-40B4-BE49-F238E27FC236}">
                <a16:creationId xmlns:a16="http://schemas.microsoft.com/office/drawing/2014/main" id="{F53FCA86-1AB1-CC4A-9498-74FDAF7E62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73E140-3291-064C-9439-D001237C82EB}"/>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4213801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15B14C-8A13-614B-B956-95A2162D2CB4}"/>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3" name="Footer Placeholder 2">
            <a:extLst>
              <a:ext uri="{FF2B5EF4-FFF2-40B4-BE49-F238E27FC236}">
                <a16:creationId xmlns:a16="http://schemas.microsoft.com/office/drawing/2014/main" id="{0B881107-03B0-5545-AB22-E09CBADD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0F581-529C-2A4A-AC3C-BD589847F6C0}"/>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1919473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26365-7A04-284E-A475-E67040BE92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B2582E-FECC-B648-A857-5AC33EE47A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2DB554-C722-3844-8D46-63288923E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F68A46-58C7-684E-AA52-1A703A0C8707}"/>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6" name="Footer Placeholder 5">
            <a:extLst>
              <a:ext uri="{FF2B5EF4-FFF2-40B4-BE49-F238E27FC236}">
                <a16:creationId xmlns:a16="http://schemas.microsoft.com/office/drawing/2014/main" id="{E44289EE-06AC-C04A-8FB3-59A8F3F2FA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45568-D99A-204A-9DB1-DA57F9A67610}"/>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230219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EE34-7FD4-DF42-AEE5-28BAEACB71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ED1D28-21DA-4841-B158-9C70E4C4CC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F42B0D-FF44-0B47-A71E-09DAAACB57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871B9E2-C861-2443-B27A-395FD21921F1}"/>
              </a:ext>
            </a:extLst>
          </p:cNvPr>
          <p:cNvSpPr>
            <a:spLocks noGrp="1"/>
          </p:cNvSpPr>
          <p:nvPr>
            <p:ph type="dt" sz="half" idx="10"/>
          </p:nvPr>
        </p:nvSpPr>
        <p:spPr/>
        <p:txBody>
          <a:bodyPr/>
          <a:lstStyle/>
          <a:p>
            <a:fld id="{4494EED8-283A-5649-BBD5-19202FDBA69B}" type="datetimeFigureOut">
              <a:rPr lang="en-US" smtClean="0"/>
              <a:t>9/22/2024</a:t>
            </a:fld>
            <a:endParaRPr lang="en-US"/>
          </a:p>
        </p:txBody>
      </p:sp>
      <p:sp>
        <p:nvSpPr>
          <p:cNvPr id="6" name="Footer Placeholder 5">
            <a:extLst>
              <a:ext uri="{FF2B5EF4-FFF2-40B4-BE49-F238E27FC236}">
                <a16:creationId xmlns:a16="http://schemas.microsoft.com/office/drawing/2014/main" id="{019FB321-E23A-0C45-A875-48D1336E5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B0D03-BA87-FC4F-8049-E6F32C44B96A}"/>
              </a:ext>
            </a:extLst>
          </p:cNvPr>
          <p:cNvSpPr>
            <a:spLocks noGrp="1"/>
          </p:cNvSpPr>
          <p:nvPr>
            <p:ph type="sldNum" sz="quarter" idx="12"/>
          </p:nvPr>
        </p:nvSpPr>
        <p:spPr/>
        <p:txBody>
          <a:bodyPr/>
          <a:lstStyle/>
          <a:p>
            <a:fld id="{B444EE97-B5BB-154D-AC97-4AE2583759D8}" type="slidenum">
              <a:rPr lang="en-US" smtClean="0"/>
              <a:t>‹#›</a:t>
            </a:fld>
            <a:endParaRPr lang="en-US"/>
          </a:p>
        </p:txBody>
      </p:sp>
    </p:spTree>
    <p:extLst>
      <p:ext uri="{BB962C8B-B14F-4D97-AF65-F5344CB8AC3E}">
        <p14:creationId xmlns:p14="http://schemas.microsoft.com/office/powerpoint/2010/main" val="165192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D6BD7-242D-2B40-9905-6589DBE7CB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2D56E2-CF78-B543-B576-695DE8CF36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D4D13-140F-0F45-B20B-D68E0735B7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94EED8-283A-5649-BBD5-19202FDBA69B}" type="datetimeFigureOut">
              <a:rPr lang="en-US" smtClean="0"/>
              <a:t>9/22/2024</a:t>
            </a:fld>
            <a:endParaRPr lang="en-US"/>
          </a:p>
        </p:txBody>
      </p:sp>
      <p:sp>
        <p:nvSpPr>
          <p:cNvPr id="5" name="Footer Placeholder 4">
            <a:extLst>
              <a:ext uri="{FF2B5EF4-FFF2-40B4-BE49-F238E27FC236}">
                <a16:creationId xmlns:a16="http://schemas.microsoft.com/office/drawing/2014/main" id="{6DE3E17F-049F-D643-9E85-E81E39DB2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0B6C80-308F-2E4E-AEB2-CE7EC0207A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44EE97-B5BB-154D-AC97-4AE2583759D8}" type="slidenum">
              <a:rPr lang="en-US" smtClean="0"/>
              <a:t>‹#›</a:t>
            </a:fld>
            <a:endParaRPr lang="en-US"/>
          </a:p>
        </p:txBody>
      </p:sp>
      <p:sp>
        <p:nvSpPr>
          <p:cNvPr id="8" name="Title Placeholder 1"/>
          <p:cNvSpPr txBox="1">
            <a:spLocks/>
          </p:cNvSpPr>
          <p:nvPr userDrawn="1"/>
        </p:nvSpPr>
        <p:spPr>
          <a:xfrm>
            <a:off x="838200" y="365125"/>
            <a:ext cx="1012880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Click to edit Master title style</a:t>
            </a:r>
            <a:endParaRPr lang="en-GB"/>
          </a:p>
        </p:txBody>
      </p:sp>
      <p:sp>
        <p:nvSpPr>
          <p:cNvPr id="9" name="Text Placeholder 2"/>
          <p:cNvSpPr txBox="1">
            <a:spLocks/>
          </p:cNvSpPr>
          <p:nvPr userDrawn="1"/>
        </p:nvSpPr>
        <p:spPr>
          <a:xfrm>
            <a:off x="838200" y="1825625"/>
            <a:ext cx="1012880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DE8C38-7889-47F7-9610-2AEEEB623FEE}" type="datetimeFigureOut">
              <a:rPr lang="en-GB" smtClean="0"/>
              <a:pPr/>
              <a:t>22/09/2024</a:t>
            </a:fld>
            <a:endParaRPr lang="en-GB"/>
          </a:p>
        </p:txBody>
      </p:sp>
      <p:sp>
        <p:nvSpPr>
          <p:cNvPr id="11"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124482F-9F70-485A-9078-BBC28D8BDF24}" type="slidenum">
              <a:rPr lang="en-GB" smtClean="0"/>
              <a:pPr/>
              <a:t>‹#›</a:t>
            </a:fld>
            <a:endParaRPr lang="en-GB"/>
          </a:p>
        </p:txBody>
      </p:sp>
      <p:sp>
        <p:nvSpPr>
          <p:cNvPr id="12" name="TextBox 11"/>
          <p:cNvSpPr txBox="1"/>
          <p:nvPr userDrawn="1"/>
        </p:nvSpPr>
        <p:spPr>
          <a:xfrm>
            <a:off x="0" y="0"/>
            <a:ext cx="12192000" cy="6858000"/>
          </a:xfrm>
          <a:prstGeom prst="rect">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p:spPr>
        <p:txBody>
          <a:bodyPr wrap="square" rtlCol="0">
            <a:spAutoFit/>
          </a:bodyPr>
          <a:lstStyle/>
          <a:p>
            <a:endParaRPr lang="en-GB" dirty="0"/>
          </a:p>
        </p:txBody>
      </p:sp>
      <p:sp>
        <p:nvSpPr>
          <p:cNvPr id="13" name="TextBox 12"/>
          <p:cNvSpPr txBox="1"/>
          <p:nvPr userDrawn="1"/>
        </p:nvSpPr>
        <p:spPr>
          <a:xfrm>
            <a:off x="309093" y="254983"/>
            <a:ext cx="11603865" cy="6326121"/>
          </a:xfrm>
          <a:prstGeom prst="rect">
            <a:avLst/>
          </a:prstGeom>
          <a:solidFill>
            <a:schemeClr val="bg1"/>
          </a:solidFill>
          <a:ln>
            <a:noFill/>
          </a:ln>
        </p:spPr>
        <p:txBody>
          <a:bodyPr wrap="square" rtlCol="0">
            <a:spAutoFit/>
          </a:bodyPr>
          <a:lstStyle/>
          <a:p>
            <a:endParaRPr lang="en-GB" dirty="0"/>
          </a:p>
        </p:txBody>
      </p:sp>
    </p:spTree>
    <p:extLst>
      <p:ext uri="{BB962C8B-B14F-4D97-AF65-F5344CB8AC3E}">
        <p14:creationId xmlns:p14="http://schemas.microsoft.com/office/powerpoint/2010/main" val="567580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forms.office.com/Pages/ResponsePage.aspx?id=OFYclXnjhUaRUhyDCcoxaVMaSnII62tCnd7VLks7qWlUQlY4TlA1MkVLN082STJZSEJVTk9PTks4QS4u"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assets.publishing.service.gov.uk/government/uploads/system/uploads/attachment_data/file/1019542/Relationships_Education__Relationships_and_Sex_Education__RSE__and_Health_Education.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ideo" Target="https://player.vimeo.com/video/905507938?app_id=122963" TargetMode="External"/><Relationship Id="rId6" Type="http://schemas.openxmlformats.org/officeDocument/2006/relationships/hyperlink" Target="https://www.tentenresources.co.uk/videos/the-vision/" TargetMode="Externa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5E168-A2A4-9948-BF34-2499495DEF47}"/>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25290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9"/>
          <p:cNvPicPr preferRelativeResize="0"/>
          <p:nvPr/>
        </p:nvPicPr>
        <p:blipFill rotWithShape="1">
          <a:blip r:embed="rId3">
            <a:alphaModFix/>
          </a:blip>
          <a:srcRect/>
          <a:stretch/>
        </p:blipFill>
        <p:spPr>
          <a:xfrm>
            <a:off x="0" y="0"/>
            <a:ext cx="12192000" cy="6843623"/>
          </a:xfrm>
          <a:prstGeom prst="rect">
            <a:avLst/>
          </a:prstGeom>
          <a:noFill/>
          <a:ln>
            <a:noFill/>
          </a:ln>
        </p:spPr>
      </p:pic>
      <p:pic>
        <p:nvPicPr>
          <p:cNvPr id="3" name="Picture 2">
            <a:extLst>
              <a:ext uri="{FF2B5EF4-FFF2-40B4-BE49-F238E27FC236}">
                <a16:creationId xmlns:a16="http://schemas.microsoft.com/office/drawing/2014/main" id="{A16F3773-70E0-7452-A00F-720FF3017CE3}"/>
              </a:ext>
            </a:extLst>
          </p:cNvPr>
          <p:cNvPicPr>
            <a:picLocks noChangeAspect="1"/>
          </p:cNvPicPr>
          <p:nvPr/>
        </p:nvPicPr>
        <p:blipFill>
          <a:blip r:embed="rId4"/>
          <a:stretch>
            <a:fillRect/>
          </a:stretch>
        </p:blipFill>
        <p:spPr>
          <a:xfrm>
            <a:off x="1170406" y="5136864"/>
            <a:ext cx="4773194" cy="566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B1B060C1-E2B5-D140-9EB0-7C48FF34CA96}"/>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1366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C8C821A-7D3B-6E4B-A596-71B079BC77F0}"/>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362394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text&#10;&#10;Description automatically generated">
            <a:extLst>
              <a:ext uri="{FF2B5EF4-FFF2-40B4-BE49-F238E27FC236}">
                <a16:creationId xmlns:a16="http://schemas.microsoft.com/office/drawing/2014/main" id="{BE959004-A670-1149-89E0-1B9B74D64D6F}"/>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43181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13B6B-E228-C54B-BDC9-D8FC9C0B05DA}"/>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06419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17" descr="A close-up of a diagram&#10;&#10;Description automatically generated"/>
          <p:cNvPicPr preferRelativeResize="0"/>
          <p:nvPr/>
        </p:nvPicPr>
        <p:blipFill rotWithShape="1">
          <a:blip r:embed="rId3">
            <a:alphaModFix/>
          </a:blip>
          <a:srcRect/>
          <a:stretch/>
        </p:blipFill>
        <p:spPr>
          <a:xfrm>
            <a:off x="-1" y="7188"/>
            <a:ext cx="12204809" cy="68508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9A922268-B369-0145-A318-29C6B3A61742}"/>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104335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6438893-DBA8-174D-A5E2-DC8B47CE11CE}"/>
              </a:ext>
            </a:extLst>
          </p:cNvPr>
          <p:cNvPicPr>
            <a:picLocks noChangeAspect="1"/>
          </p:cNvPicPr>
          <p:nvPr/>
        </p:nvPicPr>
        <p:blipFill>
          <a:blip r:embed="rId3"/>
          <a:stretch>
            <a:fillRect/>
          </a:stretch>
        </p:blipFill>
        <p:spPr>
          <a:xfrm>
            <a:off x="0" y="7188"/>
            <a:ext cx="12192000" cy="6843623"/>
          </a:xfrm>
          <a:prstGeom prst="rect">
            <a:avLst/>
          </a:prstGeom>
        </p:spPr>
      </p:pic>
      <p:pic>
        <p:nvPicPr>
          <p:cNvPr id="6" name="Picture 5" descr="Text&#10;&#10;Description automatically generated">
            <a:extLst>
              <a:ext uri="{FF2B5EF4-FFF2-40B4-BE49-F238E27FC236}">
                <a16:creationId xmlns:a16="http://schemas.microsoft.com/office/drawing/2014/main" id="{2455721B-B327-5E46-996A-C8CA67CF3652}"/>
              </a:ext>
            </a:extLst>
          </p:cNvPr>
          <p:cNvPicPr>
            <a:picLocks noChangeAspect="1"/>
          </p:cNvPicPr>
          <p:nvPr/>
        </p:nvPicPr>
        <p:blipFill>
          <a:blip r:embed="rId4"/>
          <a:stretch>
            <a:fillRect/>
          </a:stretch>
        </p:blipFill>
        <p:spPr>
          <a:xfrm>
            <a:off x="0" y="7188"/>
            <a:ext cx="12192000" cy="6843623"/>
          </a:xfrm>
          <a:prstGeom prst="rect">
            <a:avLst/>
          </a:prstGeom>
        </p:spPr>
      </p:pic>
    </p:spTree>
    <p:extLst>
      <p:ext uri="{BB962C8B-B14F-4D97-AF65-F5344CB8AC3E}">
        <p14:creationId xmlns:p14="http://schemas.microsoft.com/office/powerpoint/2010/main" val="2120672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21" descr="A blue and orange rectangular object with text&#10;&#10;Description automatically generated with medium confidence"/>
          <p:cNvPicPr preferRelativeResize="0"/>
          <p:nvPr/>
        </p:nvPicPr>
        <p:blipFill rotWithShape="1">
          <a:blip r:embed="rId3">
            <a:alphaModFix/>
          </a:blip>
          <a:srcRect/>
          <a:stretch/>
        </p:blipFill>
        <p:spPr>
          <a:xfrm>
            <a:off x="-1" y="7188"/>
            <a:ext cx="12204809" cy="685081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09988-3467-1F47-A837-4AA71B22DB76}"/>
              </a:ext>
            </a:extLst>
          </p:cNvPr>
          <p:cNvPicPr>
            <a:picLocks noChangeAspect="1"/>
          </p:cNvPicPr>
          <p:nvPr/>
        </p:nvPicPr>
        <p:blipFill>
          <a:blip r:embed="rId2"/>
          <a:stretch>
            <a:fillRect/>
          </a:stretch>
        </p:blipFill>
        <p:spPr>
          <a:xfrm>
            <a:off x="0" y="7188"/>
            <a:ext cx="12192000" cy="6843623"/>
          </a:xfrm>
          <a:prstGeom prst="rect">
            <a:avLst/>
          </a:prstGeom>
        </p:spPr>
      </p:pic>
    </p:spTree>
    <p:extLst>
      <p:ext uri="{BB962C8B-B14F-4D97-AF65-F5344CB8AC3E}">
        <p14:creationId xmlns:p14="http://schemas.microsoft.com/office/powerpoint/2010/main" val="231519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RSHE – Relationships, Sex and Health Education</a:t>
            </a:r>
          </a:p>
        </p:txBody>
      </p:sp>
      <p:sp>
        <p:nvSpPr>
          <p:cNvPr id="3" name="Content Placeholder 2"/>
          <p:cNvSpPr>
            <a:spLocks noGrp="1"/>
          </p:cNvSpPr>
          <p:nvPr>
            <p:ph idx="1"/>
          </p:nvPr>
        </p:nvSpPr>
        <p:spPr/>
        <p:txBody>
          <a:bodyPr/>
          <a:lstStyle/>
          <a:p>
            <a:pPr marL="0" indent="0">
              <a:buNone/>
            </a:pPr>
            <a:r>
              <a:rPr lang="en-GB" dirty="0">
                <a:latin typeface="Sassoon Infant Std" panose="020B0503020103030203" pitchFamily="34" charset="0"/>
              </a:rPr>
              <a:t>Today’s children and young people are growing up in an increasingly complex world and living their lives seamlessly on and offline. This presents many positive and exciting opportunities, but also challenges and risks. In this environment, children and young people need to know how to be safe and healthy, and how to manage their academic, personal and social lives in a positive way. This is why Relationships Education is compulsory in all primary schools in England.</a:t>
            </a:r>
          </a:p>
        </p:txBody>
      </p:sp>
    </p:spTree>
    <p:extLst>
      <p:ext uri="{BB962C8B-B14F-4D97-AF65-F5344CB8AC3E}">
        <p14:creationId xmlns:p14="http://schemas.microsoft.com/office/powerpoint/2010/main" val="29902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12D95D1-3C13-9342-BA8B-B93B119B9E75}"/>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90880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Overview </a:t>
            </a:r>
          </a:p>
        </p:txBody>
      </p:sp>
      <p:sp>
        <p:nvSpPr>
          <p:cNvPr id="3" name="Content Placeholder 2"/>
          <p:cNvSpPr>
            <a:spLocks noGrp="1"/>
          </p:cNvSpPr>
          <p:nvPr>
            <p:ph idx="1"/>
          </p:nvPr>
        </p:nvSpPr>
        <p:spPr/>
        <p:txBody>
          <a:bodyPr>
            <a:normAutofit fontScale="92500" lnSpcReduction="10000"/>
          </a:bodyPr>
          <a:lstStyle/>
          <a:p>
            <a:r>
              <a:rPr lang="en-GB" dirty="0">
                <a:latin typeface="Sassoon Infant Std" panose="020B0503020103030203" pitchFamily="34" charset="0"/>
              </a:rPr>
              <a:t>Autumn 1 – Module 1 – Unit 1 – A faithful God </a:t>
            </a:r>
          </a:p>
          <a:p>
            <a:pPr lvl="1"/>
            <a:r>
              <a:rPr lang="en-GB" dirty="0">
                <a:latin typeface="Sassoon Infant Std" panose="020B0503020103030203" pitchFamily="34" charset="0"/>
              </a:rPr>
              <a:t>Calming the Storm</a:t>
            </a:r>
          </a:p>
          <a:p>
            <a:r>
              <a:rPr lang="en-GB" dirty="0">
                <a:latin typeface="Sassoon Infant Std" panose="020B0503020103030203" pitchFamily="34" charset="0"/>
              </a:rPr>
              <a:t>Autumn 1 – Module 1 – Unit 2 – A beautiful body </a:t>
            </a:r>
          </a:p>
          <a:p>
            <a:pPr lvl="1"/>
            <a:r>
              <a:rPr lang="en-GB" dirty="0">
                <a:solidFill>
                  <a:srgbClr val="FF0000"/>
                </a:solidFill>
                <a:latin typeface="Sassoon Infant Std" panose="020B0503020103030203" pitchFamily="34" charset="0"/>
              </a:rPr>
              <a:t>Gifts and talents </a:t>
            </a:r>
          </a:p>
          <a:p>
            <a:pPr lvl="1"/>
            <a:r>
              <a:rPr lang="en-GB" dirty="0">
                <a:solidFill>
                  <a:srgbClr val="FF0000"/>
                </a:solidFill>
                <a:latin typeface="Sassoon Infant Std" panose="020B0503020103030203" pitchFamily="34" charset="0"/>
              </a:rPr>
              <a:t>Girl’s bodies</a:t>
            </a:r>
          </a:p>
          <a:p>
            <a:pPr lvl="1"/>
            <a:r>
              <a:rPr lang="en-GB" dirty="0">
                <a:solidFill>
                  <a:srgbClr val="FF0000"/>
                </a:solidFill>
                <a:latin typeface="Sassoon Infant Std" panose="020B0503020103030203" pitchFamily="34" charset="0"/>
              </a:rPr>
              <a:t>Boy’s bodies</a:t>
            </a:r>
          </a:p>
          <a:p>
            <a:pPr lvl="1"/>
            <a:r>
              <a:rPr lang="en-GB" dirty="0">
                <a:solidFill>
                  <a:srgbClr val="FF0000"/>
                </a:solidFill>
                <a:latin typeface="Sassoon Infant Std" panose="020B0503020103030203" pitchFamily="34" charset="0"/>
              </a:rPr>
              <a:t>Spots and sleep </a:t>
            </a:r>
          </a:p>
          <a:p>
            <a:r>
              <a:rPr lang="en-GB" dirty="0">
                <a:latin typeface="Sassoon Infant Std" panose="020B0503020103030203" pitchFamily="34" charset="0"/>
              </a:rPr>
              <a:t>Autumn 2 – Module 1 – Unit 3 – This is me </a:t>
            </a:r>
          </a:p>
          <a:p>
            <a:pPr lvl="1"/>
            <a:r>
              <a:rPr lang="en-GB" dirty="0">
                <a:latin typeface="Sassoon Infant Std" panose="020B0503020103030203" pitchFamily="34" charset="0"/>
              </a:rPr>
              <a:t>Body Image</a:t>
            </a:r>
          </a:p>
          <a:p>
            <a:pPr lvl="1"/>
            <a:r>
              <a:rPr lang="en-GB" dirty="0">
                <a:latin typeface="Sassoon Infant Std" panose="020B0503020103030203" pitchFamily="34" charset="0"/>
              </a:rPr>
              <a:t>Peculiar Feelings</a:t>
            </a:r>
          </a:p>
          <a:p>
            <a:pPr lvl="1"/>
            <a:r>
              <a:rPr lang="en-GB" dirty="0">
                <a:latin typeface="Sassoon Infant Std" panose="020B0503020103030203" pitchFamily="34" charset="0"/>
              </a:rPr>
              <a:t>Emotional changes</a:t>
            </a:r>
          </a:p>
          <a:p>
            <a:pPr lvl="1"/>
            <a:r>
              <a:rPr lang="en-GB" dirty="0">
                <a:solidFill>
                  <a:srgbClr val="FF0000"/>
                </a:solidFill>
                <a:latin typeface="Sassoon Infant Std" panose="020B0503020103030203" pitchFamily="34" charset="0"/>
              </a:rPr>
              <a:t>Seeing stuff online </a:t>
            </a:r>
          </a:p>
        </p:txBody>
      </p:sp>
    </p:spTree>
    <p:extLst>
      <p:ext uri="{BB962C8B-B14F-4D97-AF65-F5344CB8AC3E}">
        <p14:creationId xmlns:p14="http://schemas.microsoft.com/office/powerpoint/2010/main" val="124305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Overview </a:t>
            </a:r>
          </a:p>
        </p:txBody>
      </p:sp>
      <p:sp>
        <p:nvSpPr>
          <p:cNvPr id="3" name="Content Placeholder 2"/>
          <p:cNvSpPr>
            <a:spLocks noGrp="1"/>
          </p:cNvSpPr>
          <p:nvPr>
            <p:ph idx="1"/>
          </p:nvPr>
        </p:nvSpPr>
        <p:spPr/>
        <p:txBody>
          <a:bodyPr>
            <a:normAutofit/>
          </a:bodyPr>
          <a:lstStyle/>
          <a:p>
            <a:r>
              <a:rPr lang="en-GB" dirty="0">
                <a:latin typeface="Sassoon Infant Std" panose="020B0503020103030203" pitchFamily="34" charset="0"/>
              </a:rPr>
              <a:t>Spring 1 – Module 1 – Unit 4 – Growing up</a:t>
            </a:r>
          </a:p>
          <a:p>
            <a:pPr lvl="1"/>
            <a:r>
              <a:rPr lang="en-GB" dirty="0">
                <a:solidFill>
                  <a:srgbClr val="FF0000"/>
                </a:solidFill>
                <a:latin typeface="Sassoon Infant Std" panose="020B0503020103030203" pitchFamily="34" charset="0"/>
              </a:rPr>
              <a:t>Life cycles </a:t>
            </a:r>
          </a:p>
          <a:p>
            <a:pPr lvl="1"/>
            <a:r>
              <a:rPr lang="en-GB" dirty="0">
                <a:solidFill>
                  <a:srgbClr val="FF0000"/>
                </a:solidFill>
                <a:latin typeface="Sassoon Infant Std" panose="020B0503020103030203" pitchFamily="34" charset="0"/>
              </a:rPr>
              <a:t>Making babies</a:t>
            </a:r>
          </a:p>
          <a:p>
            <a:r>
              <a:rPr lang="en-GB" dirty="0">
                <a:latin typeface="Sassoon Infant Std" panose="020B0503020103030203" pitchFamily="34" charset="0"/>
              </a:rPr>
              <a:t>Spring 2 – Module 2 – Unit 1 – Talking to God </a:t>
            </a:r>
          </a:p>
          <a:p>
            <a:pPr lvl="1"/>
            <a:r>
              <a:rPr lang="en-GB" dirty="0">
                <a:latin typeface="Sassoon Infant Std" panose="020B0503020103030203" pitchFamily="34" charset="0"/>
              </a:rPr>
              <a:t>Is God calling you? </a:t>
            </a:r>
          </a:p>
          <a:p>
            <a:r>
              <a:rPr lang="en-GB" dirty="0">
                <a:latin typeface="Sassoon Infant Std" panose="020B0503020103030203" pitchFamily="34" charset="0"/>
              </a:rPr>
              <a:t>Spring 2 – Module 2 – Unit 2 – Pete Under Pressure</a:t>
            </a:r>
          </a:p>
          <a:p>
            <a:pPr lvl="1"/>
            <a:r>
              <a:rPr lang="en-GB" dirty="0">
                <a:latin typeface="Sassoon Infant Std" panose="020B0503020103030203" pitchFamily="34" charset="0"/>
              </a:rPr>
              <a:t>Under pressure</a:t>
            </a:r>
          </a:p>
          <a:p>
            <a:pPr lvl="1"/>
            <a:r>
              <a:rPr lang="en-GB" dirty="0">
                <a:latin typeface="Sassoon Infant Std" panose="020B0503020103030203" pitchFamily="34" charset="0"/>
              </a:rPr>
              <a:t>Do you want a piece of cake? (consent and autonomy) </a:t>
            </a:r>
          </a:p>
          <a:p>
            <a:pPr lvl="1"/>
            <a:r>
              <a:rPr lang="en-GB" dirty="0">
                <a:latin typeface="Sassoon Infant Std" panose="020B0503020103030203" pitchFamily="34" charset="0"/>
              </a:rPr>
              <a:t>Self Talk </a:t>
            </a:r>
          </a:p>
          <a:p>
            <a:pPr lvl="1"/>
            <a:endParaRPr lang="en-GB" dirty="0">
              <a:latin typeface="Sassoon Infant Std" panose="020B0503020103030203" pitchFamily="34" charset="0"/>
            </a:endParaRPr>
          </a:p>
        </p:txBody>
      </p:sp>
    </p:spTree>
    <p:extLst>
      <p:ext uri="{BB962C8B-B14F-4D97-AF65-F5344CB8AC3E}">
        <p14:creationId xmlns:p14="http://schemas.microsoft.com/office/powerpoint/2010/main" val="248796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Overview </a:t>
            </a:r>
          </a:p>
        </p:txBody>
      </p:sp>
      <p:sp>
        <p:nvSpPr>
          <p:cNvPr id="3" name="Content Placeholder 2"/>
          <p:cNvSpPr>
            <a:spLocks noGrp="1"/>
          </p:cNvSpPr>
          <p:nvPr>
            <p:ph idx="1"/>
          </p:nvPr>
        </p:nvSpPr>
        <p:spPr/>
        <p:txBody>
          <a:bodyPr>
            <a:normAutofit fontScale="92500" lnSpcReduction="10000"/>
          </a:bodyPr>
          <a:lstStyle/>
          <a:p>
            <a:r>
              <a:rPr lang="en-GB" dirty="0">
                <a:latin typeface="Sassoon Infant Std" panose="020B0503020103030203" pitchFamily="34" charset="0"/>
              </a:rPr>
              <a:t>Summer 1 – Module 2 – Unit 3 – Dear Diary</a:t>
            </a:r>
          </a:p>
          <a:p>
            <a:pPr lvl="1"/>
            <a:r>
              <a:rPr lang="en-GB" dirty="0">
                <a:latin typeface="Sassoon Infant Std" panose="020B0503020103030203" pitchFamily="34" charset="0"/>
              </a:rPr>
              <a:t>Sharing isn’t always caring</a:t>
            </a:r>
          </a:p>
          <a:p>
            <a:pPr lvl="1"/>
            <a:r>
              <a:rPr lang="en-GB" dirty="0">
                <a:latin typeface="Sassoon Infant Std" panose="020B0503020103030203" pitchFamily="34" charset="0"/>
              </a:rPr>
              <a:t>Cyber bullying</a:t>
            </a:r>
          </a:p>
          <a:p>
            <a:pPr lvl="1"/>
            <a:r>
              <a:rPr lang="en-GB" dirty="0">
                <a:latin typeface="Sassoon Infant Std" panose="020B0503020103030203" pitchFamily="34" charset="0"/>
              </a:rPr>
              <a:t>Types of Abuse </a:t>
            </a:r>
          </a:p>
          <a:p>
            <a:pPr lvl="1"/>
            <a:r>
              <a:rPr lang="en-GB" dirty="0">
                <a:latin typeface="Sassoon Infant Std" panose="020B0503020103030203" pitchFamily="34" charset="0"/>
              </a:rPr>
              <a:t>Impacted Lifestyles</a:t>
            </a:r>
          </a:p>
          <a:p>
            <a:pPr lvl="1"/>
            <a:r>
              <a:rPr lang="en-GB" dirty="0">
                <a:latin typeface="Sassoon Infant Std" panose="020B0503020103030203" pitchFamily="34" charset="0"/>
              </a:rPr>
              <a:t>Making Good Choices</a:t>
            </a:r>
          </a:p>
          <a:p>
            <a:pPr lvl="1"/>
            <a:r>
              <a:rPr lang="en-GB" dirty="0">
                <a:latin typeface="Sassoon Infant Std" panose="020B0503020103030203" pitchFamily="34" charset="0"/>
              </a:rPr>
              <a:t>Giving Assistance </a:t>
            </a:r>
          </a:p>
          <a:p>
            <a:r>
              <a:rPr lang="en-GB" dirty="0">
                <a:latin typeface="Sassoon Infant Std" panose="020B0503020103030203" pitchFamily="34" charset="0"/>
              </a:rPr>
              <a:t>Summer 2 – Module 3 – Unit 1 – Loving our neighbour</a:t>
            </a:r>
          </a:p>
          <a:p>
            <a:pPr lvl="1"/>
            <a:r>
              <a:rPr lang="en-GB" dirty="0">
                <a:latin typeface="Sassoon Infant Std" panose="020B0503020103030203" pitchFamily="34" charset="0"/>
              </a:rPr>
              <a:t>The Trinity</a:t>
            </a:r>
          </a:p>
          <a:p>
            <a:pPr lvl="1"/>
            <a:r>
              <a:rPr lang="en-GB" dirty="0">
                <a:latin typeface="Sassoon Infant Std" panose="020B0503020103030203" pitchFamily="34" charset="0"/>
              </a:rPr>
              <a:t>Catholic Social teaching </a:t>
            </a:r>
          </a:p>
          <a:p>
            <a:pPr marL="0" indent="0">
              <a:buNone/>
            </a:pPr>
            <a:r>
              <a:rPr lang="en-GB" dirty="0">
                <a:latin typeface="Sassoon Infant Std" panose="020B0503020103030203" pitchFamily="34" charset="0"/>
              </a:rPr>
              <a:t>Summer 2 – Module 3 – Unit 2 – Created to Live in Community </a:t>
            </a:r>
          </a:p>
          <a:p>
            <a:pPr lvl="1"/>
            <a:r>
              <a:rPr lang="en-GB" dirty="0">
                <a:latin typeface="Sassoon Infant Std" panose="020B0503020103030203" pitchFamily="34" charset="0"/>
              </a:rPr>
              <a:t>Reaching out </a:t>
            </a:r>
          </a:p>
          <a:p>
            <a:pPr lvl="1"/>
            <a:endParaRPr lang="en-GB" dirty="0">
              <a:latin typeface="Sassoon Infant Std" panose="020B0503020103030203" pitchFamily="34" charset="0"/>
            </a:endParaRPr>
          </a:p>
        </p:txBody>
      </p:sp>
    </p:spTree>
    <p:extLst>
      <p:ext uri="{BB962C8B-B14F-4D97-AF65-F5344CB8AC3E}">
        <p14:creationId xmlns:p14="http://schemas.microsoft.com/office/powerpoint/2010/main" val="12456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Questions</a:t>
            </a:r>
          </a:p>
        </p:txBody>
      </p:sp>
      <p:sp>
        <p:nvSpPr>
          <p:cNvPr id="3" name="Content Placeholder 2"/>
          <p:cNvSpPr>
            <a:spLocks noGrp="1"/>
          </p:cNvSpPr>
          <p:nvPr>
            <p:ph idx="1"/>
          </p:nvPr>
        </p:nvSpPr>
        <p:spPr/>
        <p:txBody>
          <a:bodyPr>
            <a:normAutofit/>
          </a:bodyPr>
          <a:lstStyle/>
          <a:p>
            <a:r>
              <a:rPr lang="en-GB" dirty="0">
                <a:latin typeface="Sassoon Infant Std" panose="020B0503020103030203" pitchFamily="34" charset="0"/>
              </a:rPr>
              <a:t>Prior to sessions being delivered, we will send home messages as reminders of any sensitive content we will be covering so you’re prepared for any questions or discussions at home and the discussions that will be taking place in school within the classroom and amongst peers.</a:t>
            </a:r>
          </a:p>
          <a:p>
            <a:pPr marL="0" indent="0">
              <a:buNone/>
            </a:pPr>
            <a:endParaRPr lang="en-GB" dirty="0">
              <a:latin typeface="Sassoon Infant Std" panose="020B0503020103030203" pitchFamily="34" charset="0"/>
            </a:endParaRPr>
          </a:p>
          <a:p>
            <a:r>
              <a:rPr lang="en-GB" dirty="0">
                <a:latin typeface="Sassoon Infant Std" panose="020B0503020103030203" pitchFamily="34" charset="0"/>
              </a:rPr>
              <a:t>Do send us a message should you have any questions or concerns and we can arrange a meeting to discuss this. </a:t>
            </a:r>
          </a:p>
          <a:p>
            <a:endParaRPr lang="en-GB" dirty="0">
              <a:latin typeface="Sassoon Infant Std" panose="020B0503020103030203" pitchFamily="34" charset="0"/>
            </a:endParaRPr>
          </a:p>
        </p:txBody>
      </p:sp>
    </p:spTree>
    <p:extLst>
      <p:ext uri="{BB962C8B-B14F-4D97-AF65-F5344CB8AC3E}">
        <p14:creationId xmlns:p14="http://schemas.microsoft.com/office/powerpoint/2010/main" val="393618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907C-E67F-AE0D-EA60-D9E9C4800C91}"/>
              </a:ext>
            </a:extLst>
          </p:cNvPr>
          <p:cNvSpPr>
            <a:spLocks noGrp="1"/>
          </p:cNvSpPr>
          <p:nvPr>
            <p:ph type="title"/>
          </p:nvPr>
        </p:nvSpPr>
        <p:spPr/>
        <p:txBody>
          <a:bodyPr/>
          <a:lstStyle/>
          <a:p>
            <a:r>
              <a:rPr lang="en-GB" dirty="0">
                <a:latin typeface="Sassoon Infant Std" panose="020B0503020103030203" pitchFamily="34" charset="0"/>
              </a:rPr>
              <a:t>Y6 parents</a:t>
            </a:r>
          </a:p>
        </p:txBody>
      </p:sp>
      <p:sp>
        <p:nvSpPr>
          <p:cNvPr id="3" name="Content Placeholder 2">
            <a:extLst>
              <a:ext uri="{FF2B5EF4-FFF2-40B4-BE49-F238E27FC236}">
                <a16:creationId xmlns:a16="http://schemas.microsoft.com/office/drawing/2014/main" id="{A4FE87E7-BCB3-B5E2-78A4-CDA9ECE9B59E}"/>
              </a:ext>
            </a:extLst>
          </p:cNvPr>
          <p:cNvSpPr>
            <a:spLocks noGrp="1"/>
          </p:cNvSpPr>
          <p:nvPr>
            <p:ph idx="1"/>
          </p:nvPr>
        </p:nvSpPr>
        <p:spPr/>
        <p:txBody>
          <a:bodyPr>
            <a:normAutofit lnSpcReduction="10000"/>
          </a:bodyPr>
          <a:lstStyle/>
          <a:p>
            <a:r>
              <a:rPr lang="en-GB" dirty="0">
                <a:latin typeface="Sassoon Infant Std" panose="020B0503020103030203" pitchFamily="34" charset="0"/>
              </a:rPr>
              <a:t>Please complete the survey by </a:t>
            </a:r>
            <a:r>
              <a:rPr lang="en-GB" b="1" dirty="0">
                <a:latin typeface="Sassoon Infant Std" panose="020B0503020103030203" pitchFamily="34" charset="0"/>
              </a:rPr>
              <a:t>Friday 27</a:t>
            </a:r>
            <a:r>
              <a:rPr lang="en-GB" b="1" baseline="30000" dirty="0">
                <a:latin typeface="Sassoon Infant Std" panose="020B0503020103030203" pitchFamily="34" charset="0"/>
              </a:rPr>
              <a:t>th</a:t>
            </a:r>
            <a:r>
              <a:rPr lang="en-GB" b="1" dirty="0">
                <a:latin typeface="Sassoon Infant Std" panose="020B0503020103030203" pitchFamily="34" charset="0"/>
              </a:rPr>
              <a:t> September 2024 </a:t>
            </a:r>
            <a:r>
              <a:rPr lang="en-GB" dirty="0">
                <a:latin typeface="Sassoon Infant Std" panose="020B0503020103030203" pitchFamily="34" charset="0"/>
              </a:rPr>
              <a:t>to confirm you’ve attended the briefing at school or watched the video, as well to give consent for your child to access the Sex Education element of the curriculum, which you do have the right to withdraw your child. </a:t>
            </a:r>
            <a:r>
              <a:rPr lang="en-GB" dirty="0">
                <a:latin typeface="Sassoon Infant Std" panose="020B0503020103030203" pitchFamily="34" charset="0"/>
                <a:hlinkClick r:id="rId2"/>
              </a:rPr>
              <a:t>https://forms.office.com/Pages/ResponsePage.aspx?id=OFYclXnjhUaRUhyDCcoxaVMaSnII62tCnd7VLks7qWlUQlY4TlA1MkVLN082STJZSEJVTk9PTks4QS4u</a:t>
            </a:r>
            <a:r>
              <a:rPr lang="en-GB" dirty="0">
                <a:latin typeface="Sassoon Infant Std" panose="020B0503020103030203" pitchFamily="34" charset="0"/>
              </a:rPr>
              <a:t>   </a:t>
            </a:r>
          </a:p>
          <a:p>
            <a:pPr marL="0" indent="0">
              <a:buNone/>
            </a:pPr>
            <a:endParaRPr lang="en-GB" dirty="0">
              <a:latin typeface="Sassoon Infant Std" panose="020B0503020103030203" pitchFamily="34" charset="0"/>
            </a:endParaRPr>
          </a:p>
          <a:p>
            <a:pPr marL="0" indent="0">
              <a:buNone/>
            </a:pPr>
            <a:r>
              <a:rPr lang="en-GB" dirty="0">
                <a:latin typeface="Sassoon Infant Std" panose="020B0503020103030203" pitchFamily="34" charset="0"/>
              </a:rPr>
              <a:t>Thank you </a:t>
            </a:r>
          </a:p>
          <a:p>
            <a:pPr marL="0" indent="0">
              <a:buNone/>
            </a:pPr>
            <a:r>
              <a:rPr lang="en-GB" dirty="0">
                <a:latin typeface="Sassoon Infant Std" panose="020B0503020103030203" pitchFamily="34" charset="0"/>
              </a:rPr>
              <a:t>Miss Fisher</a:t>
            </a:r>
          </a:p>
          <a:p>
            <a:endParaRPr lang="en-GB" dirty="0"/>
          </a:p>
        </p:txBody>
      </p:sp>
    </p:spTree>
    <p:extLst>
      <p:ext uri="{BB962C8B-B14F-4D97-AF65-F5344CB8AC3E}">
        <p14:creationId xmlns:p14="http://schemas.microsoft.com/office/powerpoint/2010/main" val="238346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55E168-A2A4-9948-BF34-2499495DEF47}"/>
              </a:ext>
            </a:extLst>
          </p:cNvPr>
          <p:cNvPicPr>
            <a:picLocks noChangeAspect="1"/>
          </p:cNvPicPr>
          <p:nvPr/>
        </p:nvPicPr>
        <p:blipFill>
          <a:blip r:embed="rId2"/>
          <a:stretch>
            <a:fillRect/>
          </a:stretch>
        </p:blipFill>
        <p:spPr>
          <a:xfrm>
            <a:off x="0" y="7188"/>
            <a:ext cx="12192000" cy="6843623"/>
          </a:xfrm>
          <a:prstGeom prst="rect">
            <a:avLst/>
          </a:prstGeom>
        </p:spPr>
      </p:pic>
    </p:spTree>
    <p:extLst>
      <p:ext uri="{BB962C8B-B14F-4D97-AF65-F5344CB8AC3E}">
        <p14:creationId xmlns:p14="http://schemas.microsoft.com/office/powerpoint/2010/main" val="3218971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77B489A-1315-D04A-B856-DEE54A06E38A}"/>
              </a:ext>
            </a:extLst>
          </p:cNvPr>
          <p:cNvPicPr>
            <a:picLocks noChangeAspect="1"/>
          </p:cNvPicPr>
          <p:nvPr/>
        </p:nvPicPr>
        <p:blipFill>
          <a:blip r:embed="rId2"/>
          <a:stretch>
            <a:fillRect/>
          </a:stretch>
        </p:blipFill>
        <p:spPr>
          <a:xfrm>
            <a:off x="0" y="7188"/>
            <a:ext cx="12192000" cy="6843623"/>
          </a:xfrm>
          <a:prstGeom prst="rect">
            <a:avLst/>
          </a:prstGeom>
        </p:spPr>
      </p:pic>
    </p:spTree>
    <p:extLst>
      <p:ext uri="{BB962C8B-B14F-4D97-AF65-F5344CB8AC3E}">
        <p14:creationId xmlns:p14="http://schemas.microsoft.com/office/powerpoint/2010/main" val="315194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RSHE Curriculum</a:t>
            </a:r>
          </a:p>
        </p:txBody>
      </p:sp>
      <p:sp>
        <p:nvSpPr>
          <p:cNvPr id="3" name="Content Placeholder 2"/>
          <p:cNvSpPr>
            <a:spLocks noGrp="1"/>
          </p:cNvSpPr>
          <p:nvPr>
            <p:ph idx="1"/>
          </p:nvPr>
        </p:nvSpPr>
        <p:spPr/>
        <p:txBody>
          <a:bodyPr>
            <a:normAutofit lnSpcReduction="10000"/>
          </a:bodyPr>
          <a:lstStyle/>
          <a:p>
            <a:r>
              <a:rPr lang="en-GB" dirty="0">
                <a:latin typeface="Sassoon Infant Std" panose="020B0503020103030203" pitchFamily="34" charset="0"/>
              </a:rPr>
              <a:t>The national curriculum for RSHE was made statutory in 2019. The link for this is below. You can also visit The Priory website where Mrs Grimes, who leads the RSHE, has put on our school policy and further information. </a:t>
            </a:r>
            <a:r>
              <a:rPr lang="en-GB" dirty="0">
                <a:latin typeface="Sassoon Infant Std" panose="020B0503020103030203" pitchFamily="34" charset="0"/>
                <a:hlinkClick r:id="rId2"/>
              </a:rPr>
              <a:t>https://assets.publishing.service.gov.uk/government/uploads/system/uploads/attachment_data/file/1019542/Relationships_Education__Relationships_and_Sex_Education__RSE__and_Health_Education.pdf</a:t>
            </a:r>
            <a:r>
              <a:rPr lang="en-GB" dirty="0">
                <a:latin typeface="Sassoon Infant Std" panose="020B0503020103030203" pitchFamily="34" charset="0"/>
              </a:rPr>
              <a:t> </a:t>
            </a:r>
          </a:p>
          <a:p>
            <a:endParaRPr lang="en-GB" dirty="0">
              <a:latin typeface="Sassoon Infant Std" panose="020B0503020103030203" pitchFamily="34" charset="0"/>
            </a:endParaRPr>
          </a:p>
          <a:p>
            <a:r>
              <a:rPr lang="en-GB" dirty="0">
                <a:latin typeface="Sassoon Infant Std" panose="020B0503020103030203" pitchFamily="34" charset="0"/>
              </a:rPr>
              <a:t>To deliver this within school, we are using a Catholic scheme called </a:t>
            </a:r>
            <a:r>
              <a:rPr lang="en-GB" dirty="0" err="1">
                <a:latin typeface="Sassoon Infant Std" panose="020B0503020103030203" pitchFamily="34" charset="0"/>
              </a:rPr>
              <a:t>Ten:Ten</a:t>
            </a:r>
            <a:endParaRPr lang="en-GB" dirty="0">
              <a:latin typeface="Sassoon Infant Std" panose="020B0503020103030203" pitchFamily="34" charset="0"/>
            </a:endParaRPr>
          </a:p>
        </p:txBody>
      </p:sp>
    </p:spTree>
    <p:extLst>
      <p:ext uri="{BB962C8B-B14F-4D97-AF65-F5344CB8AC3E}">
        <p14:creationId xmlns:p14="http://schemas.microsoft.com/office/powerpoint/2010/main" val="4152776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Sassoon Infant Std" panose="020B0503020103030203" pitchFamily="34" charset="0"/>
              </a:rPr>
              <a:t>Inclusivity and right to withdraw</a:t>
            </a:r>
          </a:p>
        </p:txBody>
      </p:sp>
      <p:sp>
        <p:nvSpPr>
          <p:cNvPr id="3" name="Content Placeholder 2"/>
          <p:cNvSpPr>
            <a:spLocks noGrp="1"/>
          </p:cNvSpPr>
          <p:nvPr>
            <p:ph idx="1"/>
          </p:nvPr>
        </p:nvSpPr>
        <p:spPr/>
        <p:txBody>
          <a:bodyPr/>
          <a:lstStyle/>
          <a:p>
            <a:r>
              <a:rPr lang="en-GB" dirty="0">
                <a:latin typeface="Sassoon Infant Std" panose="020B0503020103030203" pitchFamily="34" charset="0"/>
              </a:rPr>
              <a:t>Pupils will be taught the facts about all topics we cover in an age-appropriate and inclusive way. Should we feel something may not be appropriate or that it needs to be taught in a different way we will tailor the programme in such a way to meet the needs of individual children. </a:t>
            </a:r>
          </a:p>
          <a:p>
            <a:r>
              <a:rPr lang="en-GB" dirty="0">
                <a:latin typeface="Sassoon Infant Std" panose="020B0503020103030203" pitchFamily="34" charset="0"/>
              </a:rPr>
              <a:t>The RHE elements of the curriculum is compulsory, however parents do have the right to request that your child is withdrawn from some or all of the sex education delivered. Should you want to do this please contact me via dojo where I get organise a meeting to then discuss this with you further.</a:t>
            </a:r>
          </a:p>
          <a:p>
            <a:endParaRPr lang="en-GB" dirty="0">
              <a:latin typeface="Sassoon Infant Std" panose="020B0503020103030203" pitchFamily="34" charset="0"/>
            </a:endParaRPr>
          </a:p>
        </p:txBody>
      </p:sp>
    </p:spTree>
    <p:extLst>
      <p:ext uri="{BB962C8B-B14F-4D97-AF65-F5344CB8AC3E}">
        <p14:creationId xmlns:p14="http://schemas.microsoft.com/office/powerpoint/2010/main" val="52559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7298D6AC-77F3-3448-AC56-8643F8829D5E}"/>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41211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rotWithShape="1">
          <a:blip r:embed="rId4">
            <a:alphaModFix/>
          </a:blip>
          <a:srcRect/>
          <a:stretch/>
        </p:blipFill>
        <p:spPr>
          <a:xfrm>
            <a:off x="0" y="7188"/>
            <a:ext cx="12192000" cy="6843623"/>
          </a:xfrm>
          <a:prstGeom prst="rect">
            <a:avLst/>
          </a:prstGeom>
          <a:noFill/>
          <a:ln>
            <a:noFill/>
          </a:ln>
        </p:spPr>
      </p:pic>
      <p:pic>
        <p:nvPicPr>
          <p:cNvPr id="3" name="Online Media 2">
            <a:hlinkClick r:id="" action="ppaction://media"/>
            <a:extLst>
              <a:ext uri="{FF2B5EF4-FFF2-40B4-BE49-F238E27FC236}">
                <a16:creationId xmlns:a16="http://schemas.microsoft.com/office/drawing/2014/main" id="{76F9E13D-D198-AFEB-93DB-165BA5544F65}"/>
              </a:ext>
            </a:extLst>
          </p:cNvPr>
          <p:cNvPicPr>
            <a:picLocks noRot="1" noChangeAspect="1"/>
          </p:cNvPicPr>
          <p:nvPr>
            <a:videoFile r:link="rId1"/>
          </p:nvPr>
        </p:nvPicPr>
        <p:blipFill>
          <a:blip r:embed="rId5"/>
          <a:srcRect/>
          <a:stretch/>
        </p:blipFill>
        <p:spPr>
          <a:xfrm>
            <a:off x="9525" y="11645"/>
            <a:ext cx="12172950" cy="6834710"/>
          </a:xfrm>
          <a:prstGeom prst="rect">
            <a:avLst/>
          </a:prstGeom>
        </p:spPr>
      </p:pic>
      <p:sp>
        <p:nvSpPr>
          <p:cNvPr id="2" name="TextBox 1">
            <a:hlinkClick r:id="rId6"/>
            <a:extLst>
              <a:ext uri="{FF2B5EF4-FFF2-40B4-BE49-F238E27FC236}">
                <a16:creationId xmlns:a16="http://schemas.microsoft.com/office/drawing/2014/main" id="{0486B594-4839-4C79-C3DF-01FE6CA22976}"/>
              </a:ext>
            </a:extLst>
          </p:cNvPr>
          <p:cNvSpPr txBox="1"/>
          <p:nvPr/>
        </p:nvSpPr>
        <p:spPr>
          <a:xfrm>
            <a:off x="517357" y="5642810"/>
            <a:ext cx="1732547" cy="986589"/>
          </a:xfrm>
          <a:prstGeom prst="rect">
            <a:avLst/>
          </a:prstGeom>
          <a:noFill/>
          <a:ln>
            <a:solidFill>
              <a:schemeClr val="tx1"/>
            </a:solidFill>
          </a:ln>
        </p:spPr>
        <p:txBody>
          <a:bodyPr wrap="square" rtlCol="0">
            <a:spAutoFit/>
          </a:bodyPr>
          <a:lstStyle/>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EBB3F3-AD39-1A4D-9068-157D106CF08B}"/>
              </a:ext>
            </a:extLst>
          </p:cNvPr>
          <p:cNvPicPr>
            <a:picLocks noChangeAspect="1"/>
          </p:cNvPicPr>
          <p:nvPr/>
        </p:nvPicPr>
        <p:blipFill>
          <a:blip r:embed="rId3"/>
          <a:stretch>
            <a:fillRect/>
          </a:stretch>
        </p:blipFill>
        <p:spPr>
          <a:xfrm>
            <a:off x="0" y="7188"/>
            <a:ext cx="12192000" cy="6843623"/>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D97EE06B-FA4E-9D43-8F4B-5BC0D6241C7E}"/>
              </a:ext>
            </a:extLst>
          </p:cNvPr>
          <p:cNvPicPr>
            <a:picLocks noChangeAspect="1"/>
          </p:cNvPicPr>
          <p:nvPr/>
        </p:nvPicPr>
        <p:blipFill>
          <a:blip r:embed="rId4"/>
          <a:stretch>
            <a:fillRect/>
          </a:stretch>
        </p:blipFill>
        <p:spPr>
          <a:xfrm>
            <a:off x="0" y="7188"/>
            <a:ext cx="12192000" cy="6843623"/>
          </a:xfrm>
          <a:prstGeom prst="rect">
            <a:avLst/>
          </a:prstGeom>
        </p:spPr>
      </p:pic>
      <p:pic>
        <p:nvPicPr>
          <p:cNvPr id="8" name="Picture 7" descr="Diagram&#10;&#10;Description automatically generated">
            <a:extLst>
              <a:ext uri="{FF2B5EF4-FFF2-40B4-BE49-F238E27FC236}">
                <a16:creationId xmlns:a16="http://schemas.microsoft.com/office/drawing/2014/main" id="{59BF2A3A-DF35-F34C-98C8-54206C731BD4}"/>
              </a:ext>
            </a:extLst>
          </p:cNvPr>
          <p:cNvPicPr>
            <a:picLocks noChangeAspect="1"/>
          </p:cNvPicPr>
          <p:nvPr/>
        </p:nvPicPr>
        <p:blipFill>
          <a:blip r:embed="rId5"/>
          <a:stretch>
            <a:fillRect/>
          </a:stretch>
        </p:blipFill>
        <p:spPr>
          <a:xfrm>
            <a:off x="0" y="7188"/>
            <a:ext cx="12192000" cy="684362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CD3D6075-8F5C-CE44-8B0F-B272E7920479}"/>
              </a:ext>
            </a:extLst>
          </p:cNvPr>
          <p:cNvPicPr>
            <a:picLocks noChangeAspect="1"/>
          </p:cNvPicPr>
          <p:nvPr/>
        </p:nvPicPr>
        <p:blipFill>
          <a:blip r:embed="rId6"/>
          <a:stretch>
            <a:fillRect/>
          </a:stretch>
        </p:blipFill>
        <p:spPr>
          <a:xfrm>
            <a:off x="0" y="7188"/>
            <a:ext cx="12192000" cy="6843623"/>
          </a:xfrm>
          <a:prstGeom prst="rect">
            <a:avLst/>
          </a:prstGeom>
        </p:spPr>
      </p:pic>
      <p:pic>
        <p:nvPicPr>
          <p:cNvPr id="16" name="Picture 15" descr="Diagram&#10;&#10;Description automatically generated">
            <a:extLst>
              <a:ext uri="{FF2B5EF4-FFF2-40B4-BE49-F238E27FC236}">
                <a16:creationId xmlns:a16="http://schemas.microsoft.com/office/drawing/2014/main" id="{132A80F7-3DA3-8D4D-9694-C49F7BC9EE9C}"/>
              </a:ext>
            </a:extLst>
          </p:cNvPr>
          <p:cNvPicPr>
            <a:picLocks noChangeAspect="1"/>
          </p:cNvPicPr>
          <p:nvPr/>
        </p:nvPicPr>
        <p:blipFill>
          <a:blip r:embed="rId7"/>
          <a:stretch>
            <a:fillRect/>
          </a:stretch>
        </p:blipFill>
        <p:spPr>
          <a:xfrm>
            <a:off x="0" y="7188"/>
            <a:ext cx="12192000" cy="6843623"/>
          </a:xfrm>
          <a:prstGeom prst="rect">
            <a:avLst/>
          </a:prstGeom>
        </p:spPr>
      </p:pic>
      <p:pic>
        <p:nvPicPr>
          <p:cNvPr id="19" name="Picture 18" descr="Diagram&#10;&#10;Description automatically generated">
            <a:extLst>
              <a:ext uri="{FF2B5EF4-FFF2-40B4-BE49-F238E27FC236}">
                <a16:creationId xmlns:a16="http://schemas.microsoft.com/office/drawing/2014/main" id="{A2D63AB0-1C92-9743-95D3-1101EE91F5A9}"/>
              </a:ext>
            </a:extLst>
          </p:cNvPr>
          <p:cNvPicPr>
            <a:picLocks noChangeAspect="1"/>
          </p:cNvPicPr>
          <p:nvPr/>
        </p:nvPicPr>
        <p:blipFill>
          <a:blip r:embed="rId8"/>
          <a:stretch>
            <a:fillRect/>
          </a:stretch>
        </p:blipFill>
        <p:spPr>
          <a:xfrm>
            <a:off x="0" y="7188"/>
            <a:ext cx="12192000" cy="6843623"/>
          </a:xfrm>
          <a:prstGeom prst="rect">
            <a:avLst/>
          </a:prstGeom>
        </p:spPr>
      </p:pic>
      <p:pic>
        <p:nvPicPr>
          <p:cNvPr id="21" name="Picture 20" descr="Diagram&#10;&#10;Description automatically generated">
            <a:extLst>
              <a:ext uri="{FF2B5EF4-FFF2-40B4-BE49-F238E27FC236}">
                <a16:creationId xmlns:a16="http://schemas.microsoft.com/office/drawing/2014/main" id="{9AAFAD7B-BDFB-8B43-BFA8-4720CEEBD95E}"/>
              </a:ext>
            </a:extLst>
          </p:cNvPr>
          <p:cNvPicPr>
            <a:picLocks noChangeAspect="1"/>
          </p:cNvPicPr>
          <p:nvPr/>
        </p:nvPicPr>
        <p:blipFill>
          <a:blip r:embed="rId9"/>
          <a:stretch>
            <a:fillRect/>
          </a:stretch>
        </p:blipFill>
        <p:spPr>
          <a:xfrm>
            <a:off x="0" y="7188"/>
            <a:ext cx="12192000" cy="6843623"/>
          </a:xfrm>
          <a:prstGeom prst="rect">
            <a:avLst/>
          </a:prstGeom>
        </p:spPr>
      </p:pic>
      <p:pic>
        <p:nvPicPr>
          <p:cNvPr id="23" name="Picture 22" descr="Diagram&#10;&#10;Description automatically generated">
            <a:extLst>
              <a:ext uri="{FF2B5EF4-FFF2-40B4-BE49-F238E27FC236}">
                <a16:creationId xmlns:a16="http://schemas.microsoft.com/office/drawing/2014/main" id="{A651CD10-2F6A-7D43-80C3-9BC2E3B51DC8}"/>
              </a:ext>
            </a:extLst>
          </p:cNvPr>
          <p:cNvPicPr>
            <a:picLocks noChangeAspect="1"/>
          </p:cNvPicPr>
          <p:nvPr/>
        </p:nvPicPr>
        <p:blipFill>
          <a:blip r:embed="rId10"/>
          <a:stretch>
            <a:fillRect/>
          </a:stretch>
        </p:blipFill>
        <p:spPr>
          <a:xfrm>
            <a:off x="0" y="7188"/>
            <a:ext cx="12192000" cy="6843623"/>
          </a:xfrm>
          <a:prstGeom prst="rect">
            <a:avLst/>
          </a:prstGeom>
        </p:spPr>
      </p:pic>
    </p:spTree>
    <p:extLst>
      <p:ext uri="{BB962C8B-B14F-4D97-AF65-F5344CB8AC3E}">
        <p14:creationId xmlns:p14="http://schemas.microsoft.com/office/powerpoint/2010/main" val="2349628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A9193F-A273-9C40-8307-9C444E248418}"/>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04774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FA90146-DC19-1A44-955B-05C3F7B29E9E}"/>
              </a:ext>
            </a:extLst>
          </p:cNvPr>
          <p:cNvPicPr>
            <a:picLocks noChangeAspect="1"/>
          </p:cNvPicPr>
          <p:nvPr/>
        </p:nvPicPr>
        <p:blipFill>
          <a:blip r:embed="rId3"/>
          <a:stretch>
            <a:fillRect/>
          </a:stretch>
        </p:blipFill>
        <p:spPr>
          <a:xfrm>
            <a:off x="0" y="7188"/>
            <a:ext cx="12192000" cy="6843623"/>
          </a:xfrm>
          <a:prstGeom prst="rect">
            <a:avLst/>
          </a:prstGeom>
        </p:spPr>
      </p:pic>
    </p:spTree>
    <p:extLst>
      <p:ext uri="{BB962C8B-B14F-4D97-AF65-F5344CB8AC3E}">
        <p14:creationId xmlns:p14="http://schemas.microsoft.com/office/powerpoint/2010/main" val="234552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929F55A7064842BE51F020E7CF8F7B" ma:contentTypeVersion="15" ma:contentTypeDescription="Create a new document." ma:contentTypeScope="" ma:versionID="5bea72bfb136010aab80261bcf42623d">
  <xsd:schema xmlns:xsd="http://www.w3.org/2001/XMLSchema" xmlns:xs="http://www.w3.org/2001/XMLSchema" xmlns:p="http://schemas.microsoft.com/office/2006/metadata/properties" xmlns:ns2="1c7bd8d3-6d8e-4027-b53e-554d40a8a52a" xmlns:ns3="4d0a2d44-0656-48bf-9c54-be90f4ea6f6c" targetNamespace="http://schemas.microsoft.com/office/2006/metadata/properties" ma:root="true" ma:fieldsID="2f107298bb54a4c9236ee9b8eac80cb8" ns2:_="" ns3:_="">
    <xsd:import namespace="1c7bd8d3-6d8e-4027-b53e-554d40a8a52a"/>
    <xsd:import namespace="4d0a2d44-0656-48bf-9c54-be90f4ea6f6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7bd8d3-6d8e-4027-b53e-554d40a8a5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d0a2d44-0656-48bf-9c54-be90f4ea6f6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27B85D-6ADC-4F05-A276-7A2D5E54D5BC}"/>
</file>

<file path=customXml/itemProps2.xml><?xml version="1.0" encoding="utf-8"?>
<ds:datastoreItem xmlns:ds="http://schemas.openxmlformats.org/officeDocument/2006/customXml" ds:itemID="{2ED2A21E-0C14-4098-8E88-7BFAE21F7B91}"/>
</file>

<file path=customXml/itemProps3.xml><?xml version="1.0" encoding="utf-8"?>
<ds:datastoreItem xmlns:ds="http://schemas.openxmlformats.org/officeDocument/2006/customXml" ds:itemID="{7DCBD2B9-7634-45E1-B055-0284E87BDE62}"/>
</file>

<file path=docProps/app.xml><?xml version="1.0" encoding="utf-8"?>
<Properties xmlns="http://schemas.openxmlformats.org/officeDocument/2006/extended-properties" xmlns:vt="http://schemas.openxmlformats.org/officeDocument/2006/docPropsVTypes">
  <TotalTime>149</TotalTime>
  <Words>4049</Words>
  <Application>Microsoft Office PowerPoint</Application>
  <PresentationFormat>Widescreen</PresentationFormat>
  <Paragraphs>421</Paragraphs>
  <Slides>27</Slides>
  <Notes>19</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Sassoon Infant Std</vt:lpstr>
      <vt:lpstr>Office Theme</vt:lpstr>
      <vt:lpstr>PowerPoint Presentation</vt:lpstr>
      <vt:lpstr>RSHE – Relationships, Sex and Health Education</vt:lpstr>
      <vt:lpstr>RSHE Curriculum</vt:lpstr>
      <vt:lpstr>Inclusivity and right to withdraw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 </vt:lpstr>
      <vt:lpstr>Overview </vt:lpstr>
      <vt:lpstr>Overview </vt:lpstr>
      <vt:lpstr>Questions</vt:lpstr>
      <vt:lpstr>Y6 parents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Kielty</dc:creator>
  <cp:lastModifiedBy>Claire Grimes</cp:lastModifiedBy>
  <cp:revision>22</cp:revision>
  <dcterms:created xsi:type="dcterms:W3CDTF">2019-04-26T16:52:34Z</dcterms:created>
  <dcterms:modified xsi:type="dcterms:W3CDTF">2024-09-22T10:20:07Z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0x01010096929F55A7064842BE51F020E7CF8F7B</vt:lpwstr>
  </property>
</Properties>
</file>